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39"/>
  </p:notesMasterIdLst>
  <p:sldIdLst>
    <p:sldId id="256" r:id="rId2"/>
    <p:sldId id="308" r:id="rId3"/>
    <p:sldId id="312" r:id="rId4"/>
    <p:sldId id="313" r:id="rId5"/>
    <p:sldId id="320" r:id="rId6"/>
    <p:sldId id="258" r:id="rId7"/>
    <p:sldId id="321" r:id="rId8"/>
    <p:sldId id="322" r:id="rId9"/>
    <p:sldId id="261" r:id="rId10"/>
    <p:sldId id="262" r:id="rId11"/>
    <p:sldId id="314" r:id="rId12"/>
    <p:sldId id="264" r:id="rId13"/>
    <p:sldId id="265" r:id="rId14"/>
    <p:sldId id="315" r:id="rId15"/>
    <p:sldId id="297" r:id="rId16"/>
    <p:sldId id="299" r:id="rId17"/>
    <p:sldId id="300" r:id="rId18"/>
    <p:sldId id="301" r:id="rId19"/>
    <p:sldId id="302" r:id="rId20"/>
    <p:sldId id="304" r:id="rId21"/>
    <p:sldId id="316" r:id="rId22"/>
    <p:sldId id="317" r:id="rId23"/>
    <p:sldId id="318" r:id="rId24"/>
    <p:sldId id="266" r:id="rId25"/>
    <p:sldId id="267" r:id="rId26"/>
    <p:sldId id="268" r:id="rId27"/>
    <p:sldId id="269" r:id="rId28"/>
    <p:sldId id="270" r:id="rId29"/>
    <p:sldId id="271" r:id="rId30"/>
    <p:sldId id="279" r:id="rId31"/>
    <p:sldId id="282" r:id="rId32"/>
    <p:sldId id="274" r:id="rId33"/>
    <p:sldId id="275" r:id="rId34"/>
    <p:sldId id="319" r:id="rId35"/>
    <p:sldId id="277" r:id="rId36"/>
    <p:sldId id="278" r:id="rId37"/>
    <p:sldId id="283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62633" autoAdjust="0"/>
  </p:normalViewPr>
  <p:slideViewPr>
    <p:cSldViewPr>
      <p:cViewPr varScale="1">
        <p:scale>
          <a:sx n="86" d="100"/>
          <a:sy n="86" d="100"/>
        </p:scale>
        <p:origin x="-89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C5EBD3-143A-4ACD-ABBB-6EF465B31A71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9453EF-2183-419E-9B16-329FA03ADB60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אקראית של פרט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B0C8E5E5-C2BB-43D5-A79D-DD483ECEE830}" type="parTrans" cxnId="{13C21C10-0262-4D42-9E90-C9BA60160778}">
      <dgm:prSet/>
      <dgm:spPr/>
      <dgm:t>
        <a:bodyPr/>
        <a:lstStyle/>
        <a:p>
          <a:endParaRPr lang="en-US"/>
        </a:p>
      </dgm:t>
    </dgm:pt>
    <dgm:pt modelId="{FCBB3BC4-21F4-49FD-B2B6-EB3CB54CA14D}" type="sibTrans" cxnId="{13C21C10-0262-4D42-9E90-C9BA60160778}">
      <dgm:prSet/>
      <dgm:spPr>
        <a:solidFill>
          <a:srgbClr val="FF8000"/>
        </a:solidFill>
      </dgm:spPr>
      <dgm:t>
        <a:bodyPr/>
        <a:lstStyle/>
        <a:p>
          <a:endParaRPr lang="en-US" sz="2000" dirty="0">
            <a:latin typeface="Helvetica" pitchFamily="34" charset="0"/>
            <a:cs typeface="Helvetica" pitchFamily="34" charset="0"/>
          </a:endParaRPr>
        </a:p>
      </dgm:t>
    </dgm:pt>
    <dgm:pt modelId="{A86676DB-15E5-44CC-B2D6-40EDBD4E5B77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מתרבה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2AA09457-3CEE-4553-8283-92EC929D86A5}" type="parTrans" cxnId="{A01930A3-9128-4CA8-9426-A29A2A89972D}">
      <dgm:prSet/>
      <dgm:spPr/>
      <dgm:t>
        <a:bodyPr/>
        <a:lstStyle/>
        <a:p>
          <a:endParaRPr lang="en-US"/>
        </a:p>
      </dgm:t>
    </dgm:pt>
    <dgm:pt modelId="{AE2F1D0C-D857-4027-B0F8-4A16C5DB590D}" type="sibTrans" cxnId="{A01930A3-9128-4CA8-9426-A29A2A89972D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C2CD5001-B78B-4C2E-AAFC-E762F73063AD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E348421A-AE66-448E-B677-D80F7B8CB60D}" type="parTrans" cxnId="{D25CD9B8-C614-433A-961D-DD52857C3166}">
      <dgm:prSet/>
      <dgm:spPr/>
      <dgm:t>
        <a:bodyPr/>
        <a:lstStyle/>
        <a:p>
          <a:endParaRPr lang="en-US"/>
        </a:p>
      </dgm:t>
    </dgm:pt>
    <dgm:pt modelId="{1AC5BC08-F1B0-4C52-AA7D-1A471074B8A1}" type="sibTrans" cxnId="{D25CD9B8-C614-433A-961D-DD52857C3166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F2BAACDA-4F89-4D77-9374-3CE13424D637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 rtl="1"/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תלוית כשירות של פרט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0FD5300C-4E23-486C-997C-6E02AFC1A2AB}" type="parTrans" cxnId="{55899F46-4BC6-4F89-AD00-65991D6BE93A}">
      <dgm:prSet/>
      <dgm:spPr/>
      <dgm:t>
        <a:bodyPr/>
        <a:lstStyle/>
        <a:p>
          <a:endParaRPr lang="en-US"/>
        </a:p>
      </dgm:t>
    </dgm:pt>
    <dgm:pt modelId="{740E2E13-D1A2-4FAB-BC34-5D695C3F8230}" type="sibTrans" cxnId="{55899F46-4BC6-4F89-AD00-65991D6BE93A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DA750FEB-A151-4028-A184-085595CA4C59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1"/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הצאצא עובר מוטציה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8C0BEE02-E1D8-48A3-A349-0D2ACAA341A7}" type="parTrans" cxnId="{D188D43F-35EE-4319-83E4-F2FDD4B4CAB8}">
      <dgm:prSet/>
      <dgm:spPr/>
      <dgm:t>
        <a:bodyPr/>
        <a:lstStyle/>
        <a:p>
          <a:endParaRPr lang="en-US"/>
        </a:p>
      </dgm:t>
    </dgm:pt>
    <dgm:pt modelId="{BD6F2A9F-B3FB-442F-8781-75B815CFE516}" type="sibTrans" cxnId="{D188D43F-35EE-4319-83E4-F2FDD4B4CAB8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616E98E3-F6F9-406A-A877-D25C204DFC30}" type="pres">
      <dgm:prSet presAssocID="{28C5EBD3-143A-4ACD-ABBB-6EF465B31A7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C097AC0-BAFC-4FC8-8C6F-6633429E2138}" type="pres">
      <dgm:prSet presAssocID="{F69453EF-2183-419E-9B16-329FA03ADB6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85C0B3-91D6-4023-B4B8-871B4B3E4ABC}" type="pres">
      <dgm:prSet presAssocID="{FCBB3BC4-21F4-49FD-B2B6-EB3CB54CA14D}" presName="sibTrans" presStyleLbl="sibTrans2D1" presStyleIdx="0" presStyleCnt="5"/>
      <dgm:spPr/>
      <dgm:t>
        <a:bodyPr/>
        <a:lstStyle/>
        <a:p>
          <a:endParaRPr lang="en-US"/>
        </a:p>
      </dgm:t>
    </dgm:pt>
    <dgm:pt modelId="{0AAA28D4-8E6C-4096-AA07-CC089C487144}" type="pres">
      <dgm:prSet presAssocID="{FCBB3BC4-21F4-49FD-B2B6-EB3CB54CA14D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4F06DF83-CDEF-4B39-BB26-CE0938676568}" type="pres">
      <dgm:prSet presAssocID="{C2CD5001-B78B-4C2E-AAFC-E762F73063A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C86C22-DC57-46FF-A95C-4029D15A304C}" type="pres">
      <dgm:prSet presAssocID="{1AC5BC08-F1B0-4C52-AA7D-1A471074B8A1}" presName="sibTrans" presStyleLbl="sibTrans2D1" presStyleIdx="1" presStyleCnt="5"/>
      <dgm:spPr/>
      <dgm:t>
        <a:bodyPr/>
        <a:lstStyle/>
        <a:p>
          <a:endParaRPr lang="en-US"/>
        </a:p>
      </dgm:t>
    </dgm:pt>
    <dgm:pt modelId="{61823E24-C4EA-4D60-9427-21D88DF4358A}" type="pres">
      <dgm:prSet presAssocID="{1AC5BC08-F1B0-4C52-AA7D-1A471074B8A1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5CF809C5-8191-4976-9876-FE1CA490538C}" type="pres">
      <dgm:prSet presAssocID="{F2BAACDA-4F89-4D77-9374-3CE13424D637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102DC1-9D51-48D1-A57B-3DABD0FDEF53}" type="pres">
      <dgm:prSet presAssocID="{740E2E13-D1A2-4FAB-BC34-5D695C3F8230}" presName="sibTrans" presStyleLbl="sibTrans2D1" presStyleIdx="2" presStyleCnt="5"/>
      <dgm:spPr/>
      <dgm:t>
        <a:bodyPr/>
        <a:lstStyle/>
        <a:p>
          <a:endParaRPr lang="en-US"/>
        </a:p>
      </dgm:t>
    </dgm:pt>
    <dgm:pt modelId="{EAF05C29-C4BD-4007-804B-2764AEB7615B}" type="pres">
      <dgm:prSet presAssocID="{740E2E13-D1A2-4FAB-BC34-5D695C3F8230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4106D56F-E69C-4ED4-8E36-7A24E2ABCD32}" type="pres">
      <dgm:prSet presAssocID="{A86676DB-15E5-44CC-B2D6-40EDBD4E5B7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851501-2E42-4417-AEED-25018DA96B3A}" type="pres">
      <dgm:prSet presAssocID="{AE2F1D0C-D857-4027-B0F8-4A16C5DB590D}" presName="sibTrans" presStyleLbl="sibTrans2D1" presStyleIdx="3" presStyleCnt="5"/>
      <dgm:spPr/>
      <dgm:t>
        <a:bodyPr/>
        <a:lstStyle/>
        <a:p>
          <a:endParaRPr lang="en-US"/>
        </a:p>
      </dgm:t>
    </dgm:pt>
    <dgm:pt modelId="{8A6D913E-8A63-43EE-BD8B-272249BD1061}" type="pres">
      <dgm:prSet presAssocID="{AE2F1D0C-D857-4027-B0F8-4A16C5DB590D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08EE2C1C-295C-44FB-AFF2-89EA72008B32}" type="pres">
      <dgm:prSet presAssocID="{DA750FEB-A151-4028-A184-085595CA4C5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B41980-C1EB-4F5E-9C01-B4763C2C32AE}" type="pres">
      <dgm:prSet presAssocID="{BD6F2A9F-B3FB-442F-8781-75B815CFE516}" presName="sibTrans" presStyleLbl="sibTrans2D1" presStyleIdx="4" presStyleCnt="5"/>
      <dgm:spPr/>
      <dgm:t>
        <a:bodyPr/>
        <a:lstStyle/>
        <a:p>
          <a:endParaRPr lang="en-US"/>
        </a:p>
      </dgm:t>
    </dgm:pt>
    <dgm:pt modelId="{5A9906C7-B207-4A79-B6C4-40EBDD0F30D3}" type="pres">
      <dgm:prSet presAssocID="{BD6F2A9F-B3FB-442F-8781-75B815CFE516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6E67ED62-7E3D-4563-8932-B1B476086A66}" type="presOf" srcId="{A86676DB-15E5-44CC-B2D6-40EDBD4E5B77}" destId="{4106D56F-E69C-4ED4-8E36-7A24E2ABCD32}" srcOrd="0" destOrd="0" presId="urn:microsoft.com/office/officeart/2005/8/layout/cycle2"/>
    <dgm:cxn modelId="{97643DBE-9FAA-4962-A450-C02BE914B85F}" type="presOf" srcId="{C2CD5001-B78B-4C2E-AAFC-E762F73063AD}" destId="{4F06DF83-CDEF-4B39-BB26-CE0938676568}" srcOrd="0" destOrd="0" presId="urn:microsoft.com/office/officeart/2005/8/layout/cycle2"/>
    <dgm:cxn modelId="{D29DDFF5-599F-4F9B-9FC0-329CF07F421F}" type="presOf" srcId="{BD6F2A9F-B3FB-442F-8781-75B815CFE516}" destId="{1AB41980-C1EB-4F5E-9C01-B4763C2C32AE}" srcOrd="0" destOrd="0" presId="urn:microsoft.com/office/officeart/2005/8/layout/cycle2"/>
    <dgm:cxn modelId="{BF8945C6-BCAA-4718-91B4-05FF6EC00D3B}" type="presOf" srcId="{AE2F1D0C-D857-4027-B0F8-4A16C5DB590D}" destId="{8A6D913E-8A63-43EE-BD8B-272249BD1061}" srcOrd="1" destOrd="0" presId="urn:microsoft.com/office/officeart/2005/8/layout/cycle2"/>
    <dgm:cxn modelId="{D188D43F-35EE-4319-83E4-F2FDD4B4CAB8}" srcId="{28C5EBD3-143A-4ACD-ABBB-6EF465B31A71}" destId="{DA750FEB-A151-4028-A184-085595CA4C59}" srcOrd="4" destOrd="0" parTransId="{8C0BEE02-E1D8-48A3-A349-0D2ACAA341A7}" sibTransId="{BD6F2A9F-B3FB-442F-8781-75B815CFE516}"/>
    <dgm:cxn modelId="{374C70FA-0A1C-42B2-BF14-41C20ECA3B47}" type="presOf" srcId="{F69453EF-2183-419E-9B16-329FA03ADB60}" destId="{FC097AC0-BAFC-4FC8-8C6F-6633429E2138}" srcOrd="0" destOrd="0" presId="urn:microsoft.com/office/officeart/2005/8/layout/cycle2"/>
    <dgm:cxn modelId="{A01930A3-9128-4CA8-9426-A29A2A89972D}" srcId="{28C5EBD3-143A-4ACD-ABBB-6EF465B31A71}" destId="{A86676DB-15E5-44CC-B2D6-40EDBD4E5B77}" srcOrd="3" destOrd="0" parTransId="{2AA09457-3CEE-4553-8283-92EC929D86A5}" sibTransId="{AE2F1D0C-D857-4027-B0F8-4A16C5DB590D}"/>
    <dgm:cxn modelId="{FAE33A00-DF70-4703-844C-DE35CDB3D9EC}" type="presOf" srcId="{740E2E13-D1A2-4FAB-BC34-5D695C3F8230}" destId="{EAF05C29-C4BD-4007-804B-2764AEB7615B}" srcOrd="1" destOrd="0" presId="urn:microsoft.com/office/officeart/2005/8/layout/cycle2"/>
    <dgm:cxn modelId="{428005B9-CEA2-41FA-AE10-0C4E0001E22B}" type="presOf" srcId="{FCBB3BC4-21F4-49FD-B2B6-EB3CB54CA14D}" destId="{0AAA28D4-8E6C-4096-AA07-CC089C487144}" srcOrd="1" destOrd="0" presId="urn:microsoft.com/office/officeart/2005/8/layout/cycle2"/>
    <dgm:cxn modelId="{B17B8136-AC40-4E29-BE52-345B8E4B2CFC}" type="presOf" srcId="{FCBB3BC4-21F4-49FD-B2B6-EB3CB54CA14D}" destId="{5285C0B3-91D6-4023-B4B8-871B4B3E4ABC}" srcOrd="0" destOrd="0" presId="urn:microsoft.com/office/officeart/2005/8/layout/cycle2"/>
    <dgm:cxn modelId="{DE0EC079-5EB2-44D9-931E-C8EC35AA4053}" type="presOf" srcId="{F2BAACDA-4F89-4D77-9374-3CE13424D637}" destId="{5CF809C5-8191-4976-9876-FE1CA490538C}" srcOrd="0" destOrd="0" presId="urn:microsoft.com/office/officeart/2005/8/layout/cycle2"/>
    <dgm:cxn modelId="{55899F46-4BC6-4F89-AD00-65991D6BE93A}" srcId="{28C5EBD3-143A-4ACD-ABBB-6EF465B31A71}" destId="{F2BAACDA-4F89-4D77-9374-3CE13424D637}" srcOrd="2" destOrd="0" parTransId="{0FD5300C-4E23-486C-997C-6E02AFC1A2AB}" sibTransId="{740E2E13-D1A2-4FAB-BC34-5D695C3F8230}"/>
    <dgm:cxn modelId="{B18C0FC5-239D-4A04-B3F1-F7FD64BC3BC4}" type="presOf" srcId="{AE2F1D0C-D857-4027-B0F8-4A16C5DB590D}" destId="{22851501-2E42-4417-AEED-25018DA96B3A}" srcOrd="0" destOrd="0" presId="urn:microsoft.com/office/officeart/2005/8/layout/cycle2"/>
    <dgm:cxn modelId="{2C56C91B-23A7-45B8-833F-B02809D1C731}" type="presOf" srcId="{1AC5BC08-F1B0-4C52-AA7D-1A471074B8A1}" destId="{61823E24-C4EA-4D60-9427-21D88DF4358A}" srcOrd="1" destOrd="0" presId="urn:microsoft.com/office/officeart/2005/8/layout/cycle2"/>
    <dgm:cxn modelId="{DE869102-48CD-4723-88AF-4A006EB5E132}" type="presOf" srcId="{BD6F2A9F-B3FB-442F-8781-75B815CFE516}" destId="{5A9906C7-B207-4A79-B6C4-40EBDD0F30D3}" srcOrd="1" destOrd="0" presId="urn:microsoft.com/office/officeart/2005/8/layout/cycle2"/>
    <dgm:cxn modelId="{13C21C10-0262-4D42-9E90-C9BA60160778}" srcId="{28C5EBD3-143A-4ACD-ABBB-6EF465B31A71}" destId="{F69453EF-2183-419E-9B16-329FA03ADB60}" srcOrd="0" destOrd="0" parTransId="{B0C8E5E5-C2BB-43D5-A79D-DD483ECEE830}" sibTransId="{FCBB3BC4-21F4-49FD-B2B6-EB3CB54CA14D}"/>
    <dgm:cxn modelId="{D25CD9B8-C614-433A-961D-DD52857C3166}" srcId="{28C5EBD3-143A-4ACD-ABBB-6EF465B31A71}" destId="{C2CD5001-B78B-4C2E-AAFC-E762F73063AD}" srcOrd="1" destOrd="0" parTransId="{E348421A-AE66-448E-B677-D80F7B8CB60D}" sibTransId="{1AC5BC08-F1B0-4C52-AA7D-1A471074B8A1}"/>
    <dgm:cxn modelId="{DD8460DD-ABDB-4EEC-BFE5-564DD7FDDE04}" type="presOf" srcId="{DA750FEB-A151-4028-A184-085595CA4C59}" destId="{08EE2C1C-295C-44FB-AFF2-89EA72008B32}" srcOrd="0" destOrd="0" presId="urn:microsoft.com/office/officeart/2005/8/layout/cycle2"/>
    <dgm:cxn modelId="{6C2BC390-7DCE-4671-8EAD-E2F005CFDE17}" type="presOf" srcId="{1AC5BC08-F1B0-4C52-AA7D-1A471074B8A1}" destId="{C1C86C22-DC57-46FF-A95C-4029D15A304C}" srcOrd="0" destOrd="0" presId="urn:microsoft.com/office/officeart/2005/8/layout/cycle2"/>
    <dgm:cxn modelId="{B56D46FB-C959-4422-8BF0-3886848CEA5D}" type="presOf" srcId="{28C5EBD3-143A-4ACD-ABBB-6EF465B31A71}" destId="{616E98E3-F6F9-406A-A877-D25C204DFC30}" srcOrd="0" destOrd="0" presId="urn:microsoft.com/office/officeart/2005/8/layout/cycle2"/>
    <dgm:cxn modelId="{B24E3A9A-5B2E-47F8-AC97-C215F5E11405}" type="presOf" srcId="{740E2E13-D1A2-4FAB-BC34-5D695C3F8230}" destId="{F8102DC1-9D51-48D1-A57B-3DABD0FDEF53}" srcOrd="0" destOrd="0" presId="urn:microsoft.com/office/officeart/2005/8/layout/cycle2"/>
    <dgm:cxn modelId="{51E11F41-F923-49BC-895C-BBD751B1B8BA}" type="presParOf" srcId="{616E98E3-F6F9-406A-A877-D25C204DFC30}" destId="{FC097AC0-BAFC-4FC8-8C6F-6633429E2138}" srcOrd="0" destOrd="0" presId="urn:microsoft.com/office/officeart/2005/8/layout/cycle2"/>
    <dgm:cxn modelId="{C2D7BCD0-3397-4159-AEE1-4D48D84E78B9}" type="presParOf" srcId="{616E98E3-F6F9-406A-A877-D25C204DFC30}" destId="{5285C0B3-91D6-4023-B4B8-871B4B3E4ABC}" srcOrd="1" destOrd="0" presId="urn:microsoft.com/office/officeart/2005/8/layout/cycle2"/>
    <dgm:cxn modelId="{522BA866-FE48-43A8-B89E-8E202814AED4}" type="presParOf" srcId="{5285C0B3-91D6-4023-B4B8-871B4B3E4ABC}" destId="{0AAA28D4-8E6C-4096-AA07-CC089C487144}" srcOrd="0" destOrd="0" presId="urn:microsoft.com/office/officeart/2005/8/layout/cycle2"/>
    <dgm:cxn modelId="{031CE2EE-8744-4563-8C7B-2ACAD636AED0}" type="presParOf" srcId="{616E98E3-F6F9-406A-A877-D25C204DFC30}" destId="{4F06DF83-CDEF-4B39-BB26-CE0938676568}" srcOrd="2" destOrd="0" presId="urn:microsoft.com/office/officeart/2005/8/layout/cycle2"/>
    <dgm:cxn modelId="{7871D1EF-8355-4D6B-8DF0-DCA64412D5BE}" type="presParOf" srcId="{616E98E3-F6F9-406A-A877-D25C204DFC30}" destId="{C1C86C22-DC57-46FF-A95C-4029D15A304C}" srcOrd="3" destOrd="0" presId="urn:microsoft.com/office/officeart/2005/8/layout/cycle2"/>
    <dgm:cxn modelId="{8291AEC3-5BAA-4A25-BCAD-4A6183EC5886}" type="presParOf" srcId="{C1C86C22-DC57-46FF-A95C-4029D15A304C}" destId="{61823E24-C4EA-4D60-9427-21D88DF4358A}" srcOrd="0" destOrd="0" presId="urn:microsoft.com/office/officeart/2005/8/layout/cycle2"/>
    <dgm:cxn modelId="{AFAC91A7-8A90-418D-8AE2-D8B566E5F9AF}" type="presParOf" srcId="{616E98E3-F6F9-406A-A877-D25C204DFC30}" destId="{5CF809C5-8191-4976-9876-FE1CA490538C}" srcOrd="4" destOrd="0" presId="urn:microsoft.com/office/officeart/2005/8/layout/cycle2"/>
    <dgm:cxn modelId="{2F70C2D6-D3A9-42F7-838E-F168C677483E}" type="presParOf" srcId="{616E98E3-F6F9-406A-A877-D25C204DFC30}" destId="{F8102DC1-9D51-48D1-A57B-3DABD0FDEF53}" srcOrd="5" destOrd="0" presId="urn:microsoft.com/office/officeart/2005/8/layout/cycle2"/>
    <dgm:cxn modelId="{3D03BDC6-CC63-48B0-B7BA-5A5D2FE9E4A5}" type="presParOf" srcId="{F8102DC1-9D51-48D1-A57B-3DABD0FDEF53}" destId="{EAF05C29-C4BD-4007-804B-2764AEB7615B}" srcOrd="0" destOrd="0" presId="urn:microsoft.com/office/officeart/2005/8/layout/cycle2"/>
    <dgm:cxn modelId="{F9353365-F60C-48C4-9ABB-A130983FDA0E}" type="presParOf" srcId="{616E98E3-F6F9-406A-A877-D25C204DFC30}" destId="{4106D56F-E69C-4ED4-8E36-7A24E2ABCD32}" srcOrd="6" destOrd="0" presId="urn:microsoft.com/office/officeart/2005/8/layout/cycle2"/>
    <dgm:cxn modelId="{7100419E-6150-4AD0-8202-73F07A5CF172}" type="presParOf" srcId="{616E98E3-F6F9-406A-A877-D25C204DFC30}" destId="{22851501-2E42-4417-AEED-25018DA96B3A}" srcOrd="7" destOrd="0" presId="urn:microsoft.com/office/officeart/2005/8/layout/cycle2"/>
    <dgm:cxn modelId="{D07443F4-DD51-454C-918E-359ABECA45CA}" type="presParOf" srcId="{22851501-2E42-4417-AEED-25018DA96B3A}" destId="{8A6D913E-8A63-43EE-BD8B-272249BD1061}" srcOrd="0" destOrd="0" presId="urn:microsoft.com/office/officeart/2005/8/layout/cycle2"/>
    <dgm:cxn modelId="{21966F8B-1344-4EC2-915E-4D1E0D72D620}" type="presParOf" srcId="{616E98E3-F6F9-406A-A877-D25C204DFC30}" destId="{08EE2C1C-295C-44FB-AFF2-89EA72008B32}" srcOrd="8" destOrd="0" presId="urn:microsoft.com/office/officeart/2005/8/layout/cycle2"/>
    <dgm:cxn modelId="{73F73CED-A9C7-474A-B5CF-95835D8C530C}" type="presParOf" srcId="{616E98E3-F6F9-406A-A877-D25C204DFC30}" destId="{1AB41980-C1EB-4F5E-9C01-B4763C2C32AE}" srcOrd="9" destOrd="0" presId="urn:microsoft.com/office/officeart/2005/8/layout/cycle2"/>
    <dgm:cxn modelId="{FA8976E0-CBFC-4EC5-A99A-86DBA8AC976E}" type="presParOf" srcId="{1AB41980-C1EB-4F5E-9C01-B4763C2C32AE}" destId="{5A9906C7-B207-4A79-B6C4-40EBDD0F30D3}" srcOrd="0" destOrd="0" presId="urn:microsoft.com/office/officeart/2005/8/layout/cycle2"/>
  </dgm:cxnLst>
  <dgm:bg>
    <a:noFill/>
    <a:effectLst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097AC0-BAFC-4FC8-8C6F-6633429E2138}">
      <dsp:nvSpPr>
        <dsp:cNvPr id="0" name=""/>
        <dsp:cNvSpPr/>
      </dsp:nvSpPr>
      <dsp:spPr>
        <a:xfrm>
          <a:off x="2174808" y="1662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אקראית של פרט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2373802" y="200656"/>
        <a:ext cx="960831" cy="960831"/>
      </dsp:txXfrm>
    </dsp:sp>
    <dsp:sp modelId="{5285C0B3-91D6-4023-B4B8-871B4B3E4ABC}">
      <dsp:nvSpPr>
        <dsp:cNvPr id="0" name=""/>
        <dsp:cNvSpPr/>
      </dsp:nvSpPr>
      <dsp:spPr>
        <a:xfrm rot="2160000">
          <a:off x="3490594" y="1045212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Helvetica" pitchFamily="34" charset="0"/>
            <a:cs typeface="Helvetica" pitchFamily="34" charset="0"/>
          </a:endParaRPr>
        </a:p>
      </dsp:txBody>
      <dsp:txXfrm>
        <a:off x="3500931" y="1105117"/>
        <a:ext cx="252595" cy="275161"/>
      </dsp:txXfrm>
    </dsp:sp>
    <dsp:sp modelId="{4F06DF83-CDEF-4B39-BB26-CE0938676568}">
      <dsp:nvSpPr>
        <dsp:cNvPr id="0" name=""/>
        <dsp:cNvSpPr/>
      </dsp:nvSpPr>
      <dsp:spPr>
        <a:xfrm>
          <a:off x="3824935" y="120055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4023929" y="1399544"/>
        <a:ext cx="960831" cy="960831"/>
      </dsp:txXfrm>
    </dsp:sp>
    <dsp:sp modelId="{C1C86C22-DC57-46FF-A95C-4029D15A304C}">
      <dsp:nvSpPr>
        <dsp:cNvPr id="0" name=""/>
        <dsp:cNvSpPr/>
      </dsp:nvSpPr>
      <dsp:spPr>
        <a:xfrm rot="6480000">
          <a:off x="4011930" y="2610866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 rot="10800000">
        <a:off x="4082784" y="2651108"/>
        <a:ext cx="252595" cy="275161"/>
      </dsp:txXfrm>
    </dsp:sp>
    <dsp:sp modelId="{5CF809C5-8191-4976-9876-FE1CA490538C}">
      <dsp:nvSpPr>
        <dsp:cNvPr id="0" name=""/>
        <dsp:cNvSpPr/>
      </dsp:nvSpPr>
      <dsp:spPr>
        <a:xfrm>
          <a:off x="3194643" y="314039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תלוית כשירות של פרט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3393637" y="3339384"/>
        <a:ext cx="960831" cy="960831"/>
      </dsp:txXfrm>
    </dsp:sp>
    <dsp:sp modelId="{F8102DC1-9D51-48D1-A57B-3DABD0FDEF53}">
      <dsp:nvSpPr>
        <dsp:cNvPr id="0" name=""/>
        <dsp:cNvSpPr/>
      </dsp:nvSpPr>
      <dsp:spPr>
        <a:xfrm rot="10800000">
          <a:off x="2684006" y="3590499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 rot="10800000">
        <a:off x="2792261" y="3682219"/>
        <a:ext cx="252595" cy="275161"/>
      </dsp:txXfrm>
    </dsp:sp>
    <dsp:sp modelId="{4106D56F-E69C-4ED4-8E36-7A24E2ABCD32}">
      <dsp:nvSpPr>
        <dsp:cNvPr id="0" name=""/>
        <dsp:cNvSpPr/>
      </dsp:nvSpPr>
      <dsp:spPr>
        <a:xfrm>
          <a:off x="1154974" y="314039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מתרבה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1353968" y="3339384"/>
        <a:ext cx="960831" cy="960831"/>
      </dsp:txXfrm>
    </dsp:sp>
    <dsp:sp modelId="{22851501-2E42-4417-AEED-25018DA96B3A}">
      <dsp:nvSpPr>
        <dsp:cNvPr id="0" name=""/>
        <dsp:cNvSpPr/>
      </dsp:nvSpPr>
      <dsp:spPr>
        <a:xfrm rot="15120000">
          <a:off x="1341968" y="2630292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 rot="10800000">
        <a:off x="1412822" y="2773490"/>
        <a:ext cx="252595" cy="275161"/>
      </dsp:txXfrm>
    </dsp:sp>
    <dsp:sp modelId="{08EE2C1C-295C-44FB-AFF2-89EA72008B32}">
      <dsp:nvSpPr>
        <dsp:cNvPr id="0" name=""/>
        <dsp:cNvSpPr/>
      </dsp:nvSpPr>
      <dsp:spPr>
        <a:xfrm>
          <a:off x="524681" y="120055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הצאצא עובר מוטציה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723675" y="1399544"/>
        <a:ext cx="960831" cy="960831"/>
      </dsp:txXfrm>
    </dsp:sp>
    <dsp:sp modelId="{1AB41980-C1EB-4F5E-9C01-B4763C2C32AE}">
      <dsp:nvSpPr>
        <dsp:cNvPr id="0" name=""/>
        <dsp:cNvSpPr/>
      </dsp:nvSpPr>
      <dsp:spPr>
        <a:xfrm rot="19440000">
          <a:off x="1840467" y="1057218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>
        <a:off x="1850804" y="1180753"/>
        <a:ext cx="252595" cy="2751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42AB851-8BDE-4705-A0BE-2B6A7E87612A}" type="datetimeFigureOut">
              <a:rPr lang="he-IL" smtClean="0"/>
              <a:t>י'/אייר/תשע"ו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2ED06737-B0F2-4845-A7A3-1D88A87708E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76386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שונות בהצלחה רבייתית שעוברת בתורשה, או</a:t>
            </a:r>
          </a:p>
          <a:p>
            <a:r>
              <a:rPr lang="he-IL" dirty="0" smtClean="0"/>
              <a:t>שונות גנטית שיוצרת שונות בהצלחה רבייתית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6737-B0F2-4845-A7A3-1D88A87708ED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1920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שונות בהצלחה רבייתית שעוברת בתורשה, או</a:t>
            </a:r>
          </a:p>
          <a:p>
            <a:r>
              <a:rPr lang="he-IL" dirty="0" smtClean="0"/>
              <a:t>שונות גנטית שיוצרת שונות בהצלחה רבייתית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6737-B0F2-4845-A7A3-1D88A87708ED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1920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E136A-2557-4D52-A633-356126B11F1A}" type="slidenum">
              <a:rPr lang="he-IL" smtClean="0"/>
              <a:t>28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5334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A8443-CDC6-4137-8470-5F2EABD415DC}" type="datetime1">
              <a:rPr lang="en-US" smtClean="0"/>
              <a:t>5/18/2016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67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7E763-5F85-4539-8845-9C5286D2606C}" type="datetime1">
              <a:rPr lang="en-US" smtClean="0"/>
              <a:t>5/18/2016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03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CC9E8-AFE9-4323-98F2-218E89F9AE78}" type="datetime1">
              <a:rPr lang="en-US" smtClean="0"/>
              <a:t>5/18/2016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18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A89DF-1FFE-4A9D-9965-913DE7CA4821}" type="datetime1">
              <a:rPr lang="en-US" smtClean="0"/>
              <a:t>5/18/2016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85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A805D-C976-45FE-8529-2D29A7E39CC2}" type="datetime1">
              <a:rPr lang="en-US" smtClean="0"/>
              <a:t>5/18/2016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655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7867B-9542-491A-910E-B230E797F0C0}" type="datetime1">
              <a:rPr lang="en-US" smtClean="0"/>
              <a:t>5/18/2016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61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D11F4-003D-445C-BDBF-299573599975}" type="datetime1">
              <a:rPr lang="en-US" smtClean="0"/>
              <a:t>5/18/2016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97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4F556-C7F1-4860-8E3B-29DAD4DC787C}" type="datetime1">
              <a:rPr lang="en-US" smtClean="0"/>
              <a:t>5/18/2016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163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33CED-2FE8-46BA-B45B-B40838896F67}" type="datetime1">
              <a:rPr lang="en-US" smtClean="0"/>
              <a:t>5/18/2016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83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8904-6DBC-419A-B93A-DB2D9DD52681}" type="datetime1">
              <a:rPr lang="en-US" smtClean="0"/>
              <a:t>5/18/2016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392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CFFD9-68C9-4583-9735-28289D9FD6DD}" type="datetime1">
              <a:rPr lang="en-US" smtClean="0"/>
              <a:t>5/18/2016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93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4834D-40E1-4E83-BC1C-6A4C5211D3E5}" type="datetime1">
              <a:rPr lang="en-US" smtClean="0"/>
              <a:t>5/18/2016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6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ubmed/17637733" TargetMode="External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ubmed/17637733" TargetMode="External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xkcd.com/435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10" Type="http://schemas.openxmlformats.org/officeDocument/2006/relationships/image" Target="../media/image40.jpeg"/><Relationship Id="rId4" Type="http://schemas.openxmlformats.org/officeDocument/2006/relationships/image" Target="../media/image34.jpeg"/><Relationship Id="rId9" Type="http://schemas.openxmlformats.org/officeDocument/2006/relationships/image" Target="../media/image39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xkcd.com/55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volution.berkeley.edu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0" descr="http://www.lastwordonnothing.com/wp-content/uploads/2011/02/mmm_evolu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t="3726" r="6856" b="12148"/>
          <a:stretch/>
        </p:blipFill>
        <p:spPr bwMode="auto">
          <a:xfrm>
            <a:off x="5292080" y="116632"/>
            <a:ext cx="3696801" cy="65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6895" y="228600"/>
            <a:ext cx="5095185" cy="1524000"/>
          </a:xfrm>
        </p:spPr>
        <p:txBody>
          <a:bodyPr/>
          <a:lstStyle/>
          <a:p>
            <a:r>
              <a:rPr lang="he-IL" dirty="0"/>
              <a:t>אבולוציה </a:t>
            </a:r>
            <a:r>
              <a:rPr lang="he-IL" dirty="0" smtClean="0"/>
              <a:t>ומוטציה</a:t>
            </a:r>
            <a:br>
              <a:rPr lang="he-IL" dirty="0" smtClean="0"/>
            </a:br>
            <a:r>
              <a:rPr lang="he-IL" dirty="0" smtClean="0"/>
              <a:t>בעתות </a:t>
            </a:r>
            <a:r>
              <a:rPr lang="he-IL" dirty="0"/>
              <a:t>עקה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1981200"/>
            <a:ext cx="5029200" cy="1752600"/>
          </a:xfrm>
        </p:spPr>
        <p:txBody>
          <a:bodyPr>
            <a:normAutofit/>
          </a:bodyPr>
          <a:lstStyle/>
          <a:p>
            <a:r>
              <a:rPr lang="he-IL" dirty="0"/>
              <a:t>יואב </a:t>
            </a:r>
            <a:r>
              <a:rPr lang="he-IL" dirty="0" smtClean="0"/>
              <a:t>רם</a:t>
            </a:r>
            <a:endParaRPr lang="he-IL" dirty="0"/>
          </a:p>
          <a:p>
            <a:r>
              <a:rPr lang="he-IL" dirty="0" smtClean="0"/>
              <a:t>כנס מחזורים</a:t>
            </a:r>
            <a:endParaRPr lang="he-IL" dirty="0" smtClean="0"/>
          </a:p>
          <a:p>
            <a:r>
              <a:rPr lang="he-IL" dirty="0" smtClean="0"/>
              <a:t>7 יולי 2016</a:t>
            </a:r>
            <a:endParaRPr lang="he-IL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1828800" y="4343400"/>
            <a:ext cx="1600200" cy="1600200"/>
            <a:chOff x="533400" y="4495800"/>
            <a:chExt cx="1600200" cy="1600200"/>
          </a:xfrm>
        </p:grpSpPr>
        <p:sp>
          <p:nvSpPr>
            <p:cNvPr id="6" name="Rectangle 5"/>
            <p:cNvSpPr/>
            <p:nvPr/>
          </p:nvSpPr>
          <p:spPr>
            <a:xfrm>
              <a:off x="533400" y="4495800"/>
              <a:ext cx="533400" cy="533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066800" y="5029200"/>
              <a:ext cx="533400" cy="533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00200" y="5562600"/>
              <a:ext cx="533400" cy="533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66800" y="4495800"/>
              <a:ext cx="533400" cy="533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600200" y="4495800"/>
              <a:ext cx="533400" cy="533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600200" y="5029200"/>
              <a:ext cx="533400" cy="533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66800" y="5562600"/>
              <a:ext cx="533400" cy="533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33400" y="5029200"/>
              <a:ext cx="533400" cy="533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33400" y="5562600"/>
              <a:ext cx="533400" cy="533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7236518" y="6516052"/>
            <a:ext cx="19439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1400" dirty="0" smtClean="0"/>
              <a:t>abstrusegoose.com/339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409767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מוטציה: </a:t>
            </a:r>
            <a:r>
              <a:rPr lang="he-IL" dirty="0" smtClean="0"/>
              <a:t>אנמיה חרמשית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1600200"/>
            <a:ext cx="4724400" cy="4525963"/>
          </a:xfrm>
        </p:spPr>
        <p:txBody>
          <a:bodyPr>
            <a:normAutofit/>
          </a:bodyPr>
          <a:lstStyle/>
          <a:p>
            <a:r>
              <a:rPr lang="he-IL" dirty="0" smtClean="0"/>
              <a:t>מוטציה נקודתית בגן לחלבון ההמוגלובין</a:t>
            </a:r>
          </a:p>
          <a:p>
            <a:r>
              <a:rPr lang="he-IL" dirty="0"/>
              <a:t> </a:t>
            </a:r>
            <a:r>
              <a:rPr lang="en-US" dirty="0"/>
              <a:t>C</a:t>
            </a:r>
            <a:r>
              <a:rPr lang="en-US" b="1" dirty="0">
                <a:solidFill>
                  <a:srgbClr val="FF0000"/>
                </a:solidFill>
              </a:rPr>
              <a:t>T</a:t>
            </a:r>
            <a:r>
              <a:rPr lang="en-US" dirty="0"/>
              <a:t>C </a:t>
            </a:r>
            <a:r>
              <a:rPr lang="en-US" dirty="0">
                <a:latin typeface="Arial"/>
                <a:cs typeface="Arial"/>
              </a:rPr>
              <a:t>→</a:t>
            </a:r>
            <a:r>
              <a:rPr lang="en-US" dirty="0"/>
              <a:t> C</a:t>
            </a:r>
            <a:r>
              <a:rPr lang="en-US" b="1" dirty="0">
                <a:solidFill>
                  <a:schemeClr val="accent6"/>
                </a:solidFill>
              </a:rPr>
              <a:t>A</a:t>
            </a:r>
            <a:r>
              <a:rPr lang="en-US" dirty="0"/>
              <a:t>C</a:t>
            </a:r>
            <a:endParaRPr lang="he-IL" dirty="0" smtClean="0"/>
          </a:p>
          <a:p>
            <a:r>
              <a:rPr lang="he-IL" dirty="0" smtClean="0"/>
              <a:t>מחליפה את חומצת האמינו </a:t>
            </a:r>
            <a:r>
              <a:rPr lang="en-US" i="1" dirty="0" smtClean="0"/>
              <a:t>glutamic acid</a:t>
            </a:r>
            <a:r>
              <a:rPr lang="he-IL" i="1" dirty="0" smtClean="0"/>
              <a:t> </a:t>
            </a:r>
            <a:r>
              <a:rPr lang="he-IL" dirty="0" smtClean="0"/>
              <a:t>ב-</a:t>
            </a:r>
            <a:r>
              <a:rPr lang="en-US" i="1" dirty="0" err="1" smtClean="0"/>
              <a:t>valine</a:t>
            </a:r>
            <a:endParaRPr lang="he-IL" i="1" dirty="0" smtClean="0"/>
          </a:p>
          <a:p>
            <a:r>
              <a:rPr lang="he-IL" dirty="0" smtClean="0">
                <a:solidFill>
                  <a:srgbClr val="FF0000"/>
                </a:solidFill>
              </a:rPr>
              <a:t>המוגלובין תקין באדום</a:t>
            </a:r>
            <a:endParaRPr lang="he-IL" dirty="0"/>
          </a:p>
          <a:p>
            <a:r>
              <a:rPr lang="he-IL" dirty="0" smtClean="0">
                <a:solidFill>
                  <a:schemeClr val="accent6"/>
                </a:solidFill>
              </a:rPr>
              <a:t>המוגלובין חרמשי בכתום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381150" y="2267250"/>
            <a:ext cx="4819500" cy="3600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2" descr="http://www.thetvking.com/images/tvShows/poster/Once%20Upon%20a%20Time...%20Lif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05" b="12878"/>
          <a:stretch/>
        </p:blipFill>
        <p:spPr bwMode="auto">
          <a:xfrm>
            <a:off x="3048000" y="1295399"/>
            <a:ext cx="1828800" cy="202828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35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הטוב הרע והניטרלי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170" name="Picture 2" descr="http://rogermontgomery.com/wp-content/uploads/2012/08/The_good__the_bad_and_the_ugly_by_AtixVect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95400"/>
            <a:ext cx="4087649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62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966271" y="1295400"/>
            <a:ext cx="7415729" cy="5068731"/>
            <a:chOff x="130101" y="1448934"/>
            <a:chExt cx="8104415" cy="5539456"/>
          </a:xfrm>
        </p:grpSpPr>
        <p:pic>
          <p:nvPicPr>
            <p:cNvPr id="6" name="Picture 5" descr="Screen Clippi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027"/>
            <a:stretch/>
          </p:blipFill>
          <p:spPr>
            <a:xfrm>
              <a:off x="233516" y="1448934"/>
              <a:ext cx="8001000" cy="514074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489113" y="6248400"/>
              <a:ext cx="5881440" cy="7399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sz="2000" dirty="0"/>
                <a:t>כשירות ביחס לפרט ללא מוטציות </a:t>
              </a:r>
            </a:p>
            <a:p>
              <a:pPr algn="ctr" rtl="1"/>
              <a:endParaRPr lang="he-IL" dirty="0"/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-604079" y="3858380"/>
              <a:ext cx="1905628" cy="43726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sz="2000" dirty="0" smtClean="0"/>
                <a:t>שכיחות</a:t>
              </a:r>
              <a:endParaRPr lang="he-IL" sz="16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הטוב הרע והניטרלי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190846"/>
            <a:ext cx="6629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he-IL" dirty="0"/>
          </a:p>
        </p:txBody>
      </p:sp>
      <p:sp>
        <p:nvSpPr>
          <p:cNvPr id="11" name="TextBox 10"/>
          <p:cNvSpPr txBox="1"/>
          <p:nvPr/>
        </p:nvSpPr>
        <p:spPr>
          <a:xfrm>
            <a:off x="762000" y="5990057"/>
            <a:ext cx="8305800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2400" dirty="0" smtClean="0"/>
              <a:t>התפלגות הכשירות של מוטציות </a:t>
            </a:r>
            <a:r>
              <a:rPr lang="he-IL" sz="2400" dirty="0"/>
              <a:t>ב</a:t>
            </a:r>
            <a:r>
              <a:rPr lang="he-IL" sz="2400" b="1" dirty="0"/>
              <a:t>וירוס </a:t>
            </a:r>
            <a:r>
              <a:rPr lang="en-US" sz="2400" b="1" dirty="0"/>
              <a:t>VSV</a:t>
            </a:r>
            <a:r>
              <a:rPr lang="he-IL" sz="2400" b="1" dirty="0"/>
              <a:t>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www.ncbi.nlm.nih.gov/pubmed/17637733</a:t>
            </a:r>
            <a:endParaRPr lang="he-IL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777240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746760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276600" y="2448580"/>
            <a:ext cx="2514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dirty="0" smtClean="0"/>
              <a:t>מוטציות שליליות</a:t>
            </a:r>
            <a:endParaRPr lang="he-IL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7886700" y="3933360"/>
            <a:ext cx="25146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400" dirty="0"/>
              <a:t>חיוביות</a:t>
            </a:r>
          </a:p>
        </p:txBody>
      </p:sp>
      <p:sp>
        <p:nvSpPr>
          <p:cNvPr id="25" name="TextBox 24"/>
          <p:cNvSpPr txBox="1"/>
          <p:nvPr/>
        </p:nvSpPr>
        <p:spPr>
          <a:xfrm rot="16200000">
            <a:off x="6334155" y="1971644"/>
            <a:ext cx="25146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 smtClean="0"/>
              <a:t>ניטרליות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240433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81" y="1219200"/>
            <a:ext cx="7826136" cy="47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הטוב הרע והניטרלי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190846"/>
            <a:ext cx="6629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he-IL" dirty="0"/>
          </a:p>
        </p:txBody>
      </p:sp>
      <p:sp>
        <p:nvSpPr>
          <p:cNvPr id="11" name="TextBox 10"/>
          <p:cNvSpPr txBox="1"/>
          <p:nvPr/>
        </p:nvSpPr>
        <p:spPr>
          <a:xfrm>
            <a:off x="762000" y="5990057"/>
            <a:ext cx="8305800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2400" dirty="0" smtClean="0"/>
              <a:t>התפלגות הכשירות של מוטציות ב</a:t>
            </a:r>
            <a:r>
              <a:rPr lang="he-IL" sz="2400" b="1" dirty="0" smtClean="0"/>
              <a:t>שמר האפייה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www.ncbi.nlm.nih.gov/pubmed/17637733</a:t>
            </a:r>
            <a:endParaRPr lang="he-IL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882009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851529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276600" y="2448580"/>
            <a:ext cx="2514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dirty="0" smtClean="0"/>
              <a:t>מוטציות שליליות</a:t>
            </a:r>
            <a:endParaRPr lang="he-IL" sz="28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7381845" y="1971644"/>
            <a:ext cx="25146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 smtClean="0"/>
              <a:t>ניטרליות</a:t>
            </a:r>
            <a:endParaRPr lang="he-IL" sz="20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596131" y="3198448"/>
            <a:ext cx="114039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2000" dirty="0" smtClean="0"/>
              <a:t>שכיחות</a:t>
            </a:r>
            <a:endParaRPr lang="he-IL" dirty="0"/>
          </a:p>
        </p:txBody>
      </p:sp>
      <p:sp>
        <p:nvSpPr>
          <p:cNvPr id="17" name="TextBox 16"/>
          <p:cNvSpPr txBox="1"/>
          <p:nvPr/>
        </p:nvSpPr>
        <p:spPr>
          <a:xfrm>
            <a:off x="4343400" y="5715000"/>
            <a:ext cx="110566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r" rtl="1"/>
            <a:r>
              <a:rPr lang="he-IL" sz="2000" dirty="0" smtClean="0"/>
              <a:t>כשירות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8502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אבולוציה בסביבה קבועה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8194" name="Picture 2" descr="http://takemydough.com/wp-content/uploads/2012/04/ecosphe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00200"/>
            <a:ext cx="5791200" cy="446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10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solidFill>
                  <a:srgbClr val="FF0000"/>
                </a:solidFill>
              </a:rPr>
              <a:t>אבולוציה סביבות קבועות</a:t>
            </a:r>
            <a:endParaRPr lang="he-IL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אין שינוי בכיוון הפעולה של הברירה הטבעית</a:t>
            </a:r>
          </a:p>
          <a:p>
            <a:r>
              <a:rPr lang="he-IL" dirty="0" smtClean="0"/>
              <a:t>שיווי משקל בין </a:t>
            </a:r>
            <a:r>
              <a:rPr lang="he-IL" b="1" dirty="0" smtClean="0">
                <a:solidFill>
                  <a:schemeClr val="accent1"/>
                </a:solidFill>
              </a:rPr>
              <a:t>ברירה טבעית</a:t>
            </a:r>
            <a:r>
              <a:rPr lang="he-IL" dirty="0" smtClean="0"/>
              <a:t> ו</a:t>
            </a:r>
            <a:r>
              <a:rPr lang="he-IL" b="1" dirty="0" smtClean="0">
                <a:solidFill>
                  <a:schemeClr val="accent3"/>
                </a:solidFill>
              </a:rPr>
              <a:t>מוטציה</a:t>
            </a:r>
          </a:p>
          <a:p>
            <a:pPr marL="0" indent="0">
              <a:buNone/>
            </a:pPr>
            <a:endParaRPr lang="he-I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685800" y="2655110"/>
            <a:ext cx="7714496" cy="4202890"/>
            <a:chOff x="914400" y="2655110"/>
            <a:chExt cx="7714496" cy="420289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" y="2727030"/>
              <a:ext cx="7714496" cy="4130970"/>
            </a:xfrm>
            <a:prstGeom prst="rect">
              <a:avLst/>
            </a:prstGeom>
          </p:spPr>
        </p:pic>
        <p:sp>
          <p:nvSpPr>
            <p:cNvPr id="21" name="Circular Arrow 20"/>
            <p:cNvSpPr/>
            <p:nvPr/>
          </p:nvSpPr>
          <p:spPr>
            <a:xfrm rot="1844326">
              <a:off x="4638704" y="3593290"/>
              <a:ext cx="1371600" cy="1905000"/>
            </a:xfrm>
            <a:prstGeom prst="circular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29" name="Circular Arrow 28"/>
            <p:cNvSpPr/>
            <p:nvPr/>
          </p:nvSpPr>
          <p:spPr>
            <a:xfrm rot="1844326">
              <a:off x="2962304" y="2655110"/>
              <a:ext cx="1371600" cy="1905000"/>
            </a:xfrm>
            <a:prstGeom prst="circular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30" name="Circular Arrow 29"/>
            <p:cNvSpPr/>
            <p:nvPr/>
          </p:nvSpPr>
          <p:spPr>
            <a:xfrm rot="1844326">
              <a:off x="6105496" y="4507690"/>
              <a:ext cx="1371600" cy="1905000"/>
            </a:xfrm>
            <a:prstGeom prst="circular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22" name="Up Arrow 21"/>
            <p:cNvSpPr/>
            <p:nvPr/>
          </p:nvSpPr>
          <p:spPr>
            <a:xfrm>
              <a:off x="2724208" y="5429463"/>
              <a:ext cx="399992" cy="51250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Up Arrow 31"/>
            <p:cNvSpPr/>
            <p:nvPr/>
          </p:nvSpPr>
          <p:spPr>
            <a:xfrm flipV="1">
              <a:off x="5867400" y="5429463"/>
              <a:ext cx="399992" cy="51250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Up Arrow 32"/>
            <p:cNvSpPr/>
            <p:nvPr/>
          </p:nvSpPr>
          <p:spPr>
            <a:xfrm flipV="1">
              <a:off x="4267200" y="5429463"/>
              <a:ext cx="399992" cy="52479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Up Arrow 14"/>
            <p:cNvSpPr/>
            <p:nvPr/>
          </p:nvSpPr>
          <p:spPr>
            <a:xfrm flipV="1">
              <a:off x="7448608" y="5431094"/>
              <a:ext cx="399992" cy="51250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04796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מודל מתמטי פשוט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600200"/>
                <a:ext cx="8534400" cy="4525963"/>
              </a:xfrm>
            </p:spPr>
            <p:txBody>
              <a:bodyPr>
                <a:normAutofit/>
              </a:bodyPr>
              <a:lstStyle/>
              <a:p>
                <a:r>
                  <a:rPr lang="he-IL" dirty="0" smtClean="0"/>
                  <a:t>נתמקד בגן אחד בעל שני אללים (גרסאות)</a:t>
                </a:r>
                <a:endParaRPr lang="en-US" dirty="0"/>
              </a:p>
              <a:p>
                <a:r>
                  <a:rPr lang="he-IL" dirty="0" smtClean="0"/>
                  <a:t>האלל הטבעי </a:t>
                </a:r>
                <a:r>
                  <a:rPr lang="en-US" dirty="0" smtClean="0"/>
                  <a:t>A</a:t>
                </a:r>
                <a:r>
                  <a:rPr lang="he-IL" dirty="0" smtClean="0"/>
                  <a:t> בעל כשירות גבוהה יותר מהאלל המוטנט </a:t>
                </a:r>
                <a:r>
                  <a:rPr lang="en-US" dirty="0" smtClean="0"/>
                  <a:t>B</a:t>
                </a:r>
                <a:r>
                  <a:rPr lang="he-IL" dirty="0" smtClean="0"/>
                  <a:t> -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𝑓𝑖𝑡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&gt;</m:t>
                    </m:r>
                    <m:r>
                      <a:rPr lang="en-US" i="1">
                        <a:latin typeface="Cambria Math"/>
                      </a:rPr>
                      <m:t>𝑓</m:t>
                    </m:r>
                    <m:r>
                      <a:rPr lang="en-US" b="0" i="1" smtClean="0">
                        <a:latin typeface="Cambria Math"/>
                      </a:rPr>
                      <m:t>𝑖𝑡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𝐵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he-IL" dirty="0" smtClean="0"/>
              </a:p>
              <a:p>
                <a:r>
                  <a:rPr lang="he-IL" dirty="0" smtClean="0"/>
                  <a:t>המודל מתאר את השינוי בשכיחות האלל </a:t>
                </a:r>
                <a:r>
                  <a:rPr lang="en-US" dirty="0" smtClean="0"/>
                  <a:t>A</a:t>
                </a:r>
                <a:r>
                  <a:rPr lang="he-IL" dirty="0" smtClean="0"/>
                  <a:t> -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𝑓𝑟𝑒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he-IL" dirty="0" smtClean="0"/>
                  <a:t> - מדור לדור:</a:t>
                </a:r>
              </a:p>
              <a:p>
                <a:pPr marL="0" indent="0">
                  <a:buNone/>
                </a:pPr>
                <a:endParaRPr lang="he-I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𝑓𝑟𝑒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𝑓𝑟𝑒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𝑃𝑟𝑜𝑏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𝑛𝑜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𝑚𝑢𝑡𝑎𝑡𝑖𝑜𝑛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𝑎𝑣𝑒𝑟𝑎𝑔𝑒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𝑓𝑖𝑡𝑛𝑒𝑠𝑠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@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𝑡𝑖𝑚𝑒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he-IL" b="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600200"/>
                <a:ext cx="8534400" cy="4525963"/>
              </a:xfrm>
              <a:blipFill rotWithShape="1">
                <a:blip r:embed="rId2"/>
                <a:stretch>
                  <a:fillRect l="-2500" t="-2022" r="-171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2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מציאת שיווי משקל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600200"/>
                <a:ext cx="8839200" cy="51816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he-IL" dirty="0" smtClean="0"/>
                  <a:t>שיווי משקל הוא מצב בו </a:t>
                </a:r>
                <a:r>
                  <a:rPr lang="he-IL" b="1" dirty="0" smtClean="0"/>
                  <a:t>אין שינוי מדור לדור</a:t>
                </a:r>
                <a:r>
                  <a:rPr lang="he-IL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𝑓𝑟𝑒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𝑓𝑟𝑒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he-IL" b="0" dirty="0" smtClean="0"/>
              </a:p>
              <a:p>
                <a:pPr marL="0" indent="0">
                  <a:buNone/>
                </a:pPr>
                <a:r>
                  <a:rPr lang="he-IL" b="0" dirty="0" smtClean="0"/>
                  <a:t>ולכן אנחנו מקבלים:</a:t>
                </a:r>
              </a:p>
              <a:p>
                <a:pPr marL="0" indent="0">
                  <a:buNone/>
                </a:pPr>
                <a:endParaRPr lang="he-IL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𝑓𝑟𝑒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𝑓𝑟𝑒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/>
                            </a:rPr>
                            <m:t>⋅</m:t>
                          </m:r>
                          <m:r>
                            <a:rPr lang="en-US" i="1">
                              <a:latin typeface="Cambria Math"/>
                            </a:rPr>
                            <m:t>𝑃𝑟𝑜𝑏</m:t>
                          </m:r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𝑛𝑜</m:t>
                          </m:r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𝑚𝑢𝑡𝑎𝑡𝑖𝑜𝑛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𝑠𝑡𝑎𝑏𝑙𝑒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𝑎𝑣𝑒𝑟𝑎𝑔𝑒</m:t>
                          </m:r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𝑓𝑖𝑡𝑛𝑒𝑠𝑠</m:t>
                          </m:r>
                        </m:den>
                      </m:f>
                    </m:oMath>
                  </m:oMathPara>
                </a14:m>
                <a:endParaRPr lang="he-IL" dirty="0"/>
              </a:p>
              <a:p>
                <a:pPr marL="0" indent="0">
                  <a:buNone/>
                </a:pPr>
                <a:r>
                  <a:rPr lang="he-IL" dirty="0" smtClean="0"/>
                  <a:t>ועל ידי הכפלה בכשירות הממוצעת וחלוקה בשכיחות </a:t>
                </a:r>
                <a:r>
                  <a:rPr lang="en-US" dirty="0" smtClean="0"/>
                  <a:t>A</a:t>
                </a:r>
                <a:r>
                  <a:rPr lang="he-IL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𝑠𝑡𝑎𝑏𝑙𝑒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𝑎𝑣𝑒𝑟𝑎𝑔𝑒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𝑓𝑖𝑡𝑛𝑒𝑠𝑠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𝑃𝑟𝑜𝑏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𝑛𝑜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𝑚𝑢𝑡𝑎𝑡𝑖𝑜𝑛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he-IL" b="0" dirty="0" smtClean="0"/>
              </a:p>
              <a:p>
                <a:pPr marL="0" indent="0">
                  <a:buNone/>
                </a:pPr>
                <a:endParaRPr lang="he-IL" b="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600200"/>
                <a:ext cx="8839200" cy="5181600"/>
              </a:xfrm>
              <a:blipFill rotWithShape="1">
                <a:blip r:embed="rId2"/>
                <a:stretch>
                  <a:fillRect t="-1529" r="-172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8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כשירות ממוצעת בשיווי משקל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he-IL" dirty="0" smtClean="0"/>
                  <a:t>תוצאת המודל הפשוט והקלאסי הייתה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𝑠𝑡𝑎𝑏𝑙𝑒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𝑎𝑣𝑒𝑟𝑎𝑔𝑒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𝑓𝑖𝑡𝑛𝑒𝑠𝑠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𝑃𝑟𝑜𝑏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𝑛𝑜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𝑚𝑢𝑡𝑎𝑡𝑖𝑜𝑛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  <a:p>
                <a:pPr marL="0" indent="0">
                  <a:buNone/>
                </a:pPr>
                <a:r>
                  <a:rPr lang="he-IL" dirty="0" smtClean="0"/>
                  <a:t>או במילים:</a:t>
                </a:r>
              </a:p>
              <a:p>
                <a:pPr marL="0" indent="0" algn="ctr">
                  <a:buNone/>
                </a:pPr>
                <a:r>
                  <a:rPr lang="he-IL" b="1" dirty="0" smtClean="0"/>
                  <a:t>"הכשירות הממוצעת באוכלוסיה שווה להסתברות שמוטציות אינן מתרחשות"</a:t>
                </a:r>
              </a:p>
              <a:p>
                <a:pPr marL="0" indent="0">
                  <a:buNone/>
                </a:pPr>
                <a:endParaRPr lang="he-IL" dirty="0" smtClean="0"/>
              </a:p>
              <a:p>
                <a:pPr marL="0" indent="0">
                  <a:buNone/>
                </a:pPr>
                <a:r>
                  <a:rPr lang="he-IL" dirty="0" smtClean="0"/>
                  <a:t>כלומר קצב מוטציה גבוה מוביל לכשירות נמוכה...</a:t>
                </a:r>
                <a:endParaRPr lang="he-I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519" t="-1752" r="-1852" b="-94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6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D:\university\confrences\Botanical Gardens 2013\ms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95500"/>
            <a:ext cx="762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שיווי משקל בין מוטציה לברירה הטבעית</a:t>
            </a:r>
            <a:endParaRPr lang="he-I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dirty="0" smtClean="0">
                <a:solidFill>
                  <a:schemeClr val="tx2"/>
                </a:solidFill>
              </a:rPr>
              <a:t>תוצאות </a:t>
            </a:r>
            <a:r>
              <a:rPr lang="he-IL" dirty="0">
                <a:solidFill>
                  <a:schemeClr val="tx2"/>
                </a:solidFill>
              </a:rPr>
              <a:t>של </a:t>
            </a:r>
            <a:r>
              <a:rPr lang="he-IL" dirty="0" smtClean="0">
                <a:solidFill>
                  <a:schemeClr val="tx2"/>
                </a:solidFill>
              </a:rPr>
              <a:t>סימולציות</a:t>
            </a:r>
            <a:endParaRPr lang="he-IL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AutoShape 2" descr="data:image/png;base64,iVBORw0KGgoAAAANSUhEUgAAAfoAAAFwCAYAAABQPrn3AAAABHNCSVQICAgIfAhkiAAAAAlwSFlzAAALEgAACxIB0t1+/AAAIABJREFUeJzt3X9YVPedL/D3mV8MzDCgDAoGgYjeYCWJdQVNwMYtSVtM726zlmv8cVNLGtMk63OfuGuycROj7WZTtUoS3GAs6M0T1w3xxxq3N2mzwU0I2uBWmogGayK/ERAZZfg1MzBn7h8DIwgMgsDMd8779Tx54Mwchu/JJ+Q93/M55zuSy+VygYiIiAKSytcDICIioonDoCciIgpgDHoiIqIAxqAnIiIKYAx6IiKiAMagJyIiCmAab0/+7ne/wyeffILa2lqkpqbi6aefHnbf3/72tzh+/DjsdjsWL16MJ554AhqN++Xb29uRm5uLs2fPwmQyYeXKlUhLS/P8bFlZGfLz89HS0oLZs2fjmWeegdlsHqdDJCIiUi6vM/qpU6di+fLl+Mu//EuvL/LFF1/g/fffx+bNm/Hmm2/iypUreO+99zzP5+fnQ6fTIS8vD+vXr0deXh7q6uoAAFarFTt37sSjjz6K/fv3IyEhAdnZ2eNwaEREROQ16FNSUpCcnIzQ0FCvL/Lpp58iPT0dMTExMBgMWL58OT755BMAgM1mQ0lJCVasWIGgoCAkJiYiOTkZRUVFAIDTp09j5syZWLx4MTQaDTIzM1FdXY3Lly+PzxESEREpmNdT931GWjyvrq4OKSkpnu24uDi0traivb0dzc3NUKvViIqKGvD8+fPnAQC1tbWIj4/3PBcUFISoqCjU1tZixowZQ/6+wsLCWxk2ERFRwEhPTx/Tz91S0EuS5PV5m82GkJAQz3ZwcLDncZvN5tnuo9frYbPZPPuEhYUNeD44ONjz/HC+lKPw04VDvxEgIiIKJKWlpWP+2Vu66n6kGb1er0dXV5dnu7Oz0/P4zc/1Pd8X/sHBwV6fH05zu+NWhk5+qLi42NdDoDFi7cTG+inTLQX9SDP6mTNnoqqqyrNdXV2NsLAwGI1GREdHw+l0orGxccDzM2fOBADExMQM+FmbzYampibExMR4/Z3NHd23MnQiIiJF8xr0sizD4XDA6XRClmV0d3dDluVB+33nO9/BiRMnUFdXh/b2dhw5csRzpb5er8eiRYtQUFAAu92OCxcu4MyZM1iyZAkA9wV/tbW1KCkpgcPhwOHDhxEfHz9sf77PVQa9sPrfWkliYe3Exvopk+TtY2oPHTqEw4cPD3gsMzMTS5cuxYYNG5CdnY2IiAgA7vvo33//fTgcjhHvo1+1ahVSU1M9r1lWVoZ9+/ahubkZc+bMGfE++sLCQrz8pQrH19474tkGIiIi0ZWWlo75YjyvQe+vCgsL8cp5DfZnfgsm/S1dT0h+pLi4mDMLQbF2YmP9xHU7QS/sErjmEC379ERERCMQN+gNOjR38Mp7EXFGIS7WTmysnzIJG/SRRi0vyCMiIhqBuEFv0OEqZ/RC4r284mLtxMb6KZOwQW82sEdPREQ0EmGDPtKgZY9eUOwTiou1Exvrp0zCBr3ZoENzO2f0RERE3ggb9JEGLa52OEZch5/8D/uE4mLtxMb6KZOwQR+sVUOrVqHN7vT1UIiIiPyWsEEP8II8UbFPKC7WTmysnzIJHfR9p++JiIhoaIIHvY6L5giIfUJxsXZiY/2USeigN/MWOyIiIq8ED3ode/QCYp9QXKyd2Fg/ZRI66LnePRERkXdiB30IP8FOROwTiou1Exvrp0xCB33f7XVcNIeIiGhoQgd9iE4NjUpCu4OL5oiEfUJxsXZiY/2USeigB7hoDhERkTfCBz0XzREP+4TiYu3ExvopUwAEPW+xIyIiGo7wQW82aNHczhm9SNgnFBdrJzbWT5mED3oug0tERDS8AAh6LpojGvYJxcXaiY31Uybhg57r3RMREQ0vAIJex0VzBMM+obhYO7GxfsokfNAbdGqoJKCDi+YQERENInzQA7zFTjTsE4qLtRMb66dMARH0XB2PiIhoaAER9JFGHVfHEwj7hOJi7cTG+ilTYAQ9Z/RERERDCoigN4dwvXuRsE8oLtZObKyfMgVE0EcaeTEeERHRUAIi6LlojljYJxQXayc21k+ZAiLoIw06NLdz0RwiIqKbBUTQ9y2a09kt+3oodAvYJxQXayc21k+ZAiLogd6lcPlxtURERAMEUNDzFjtRsE8oLtZObKyfMgVM0Ls/rpYzeiIiov4CKOh5i50o2CcUF2snNtZPmQIm6HmLHRER0WABE/SRBh2uckYvBPYJxcXaiY31U6YACnpejEdERHSzwAl6foKdMNgnFBdrJzbWT5kCJuhDtCq4AHQ4nL4eChERkd/QjLRDe3s7cnNzcfbsWZhMJqxcuXLIPk93dzcOHjyIU6dOweFwIC0tDWvXroVarQYA1NXVIT8/H5WVlTCZTFizZg1SUlI8P3/69Gm8++67aGlpQUREBFauXInk5ORbPhBJkjwX5Bl0wbf8czT52CcUF2snNtZPmUac0efn50On0yEvLw/r169HXl4e6urqBu137NgxVFRUYNeuXXj99ddRUVGBo0ePAgCcTid27NiBhQsXYv/+/Vi3bh1ycnLQ0NAAAGhtbUVOTg4ee+wxvP3221izZg3eeOMNWK3WUR0ML8gjIiIayGvQ22w2lJSUYMWKFQgKCkJiYiKSk5NRVFQ0aN/S0lJkZGTAYDDAZDIhIyMDJ06cAADU19fj2rVrePjhhyFJEpKSkpCYmOh5ncbGRuj1esyfPx8AsGDBAgQFBaGpqWlUB+NeNIdB7+/YJxQXayc21k+ZvAZ9Q0MD1Go1oqKiPI/FxcWhtrZ2yP37f3qcy+WCxWJBV1fXkPvKsux5nbi4OKhUKpw5cwayLOP06dPQarWIi4sb1cGYDTreS09ERNSP1x69zWZDcPDAfrder4fNZhu07/z58/HBBx9g3rx5kGUZH374IQDAbrdjxowZCAsLw/Hjx7Fs2TKcP38e5eXlSEpK8rzmunXr8Nprr6GnpwcajQYbNmyATqcbdmzFxcWeflPfu9RIcyIuNHd6tm9+ntv+sd33mL+Mh9u3vp2WluZX4+E266eU7ZCQEIyV5PLyIe6VlZXYvHkz3nnnHc9jx48fR3l5OZ5//vkB+zocDhw4cMAzG09PT8d7772HgwcPAgBqamqwb98+1NbWIiEhAaGhodDpdHjyySdRUVGBbdu24fnnn8esWbNw6dIlbN++HS+88ALi4+MHjauwsBALFiwY9PjpWiuOnb+Cf/7B7LH++yAiIvI7paWlSE9PH9PPej11Hx0dDafTicbGRs9j1dXViI2NHbSvTqdDVlYW9uzZg5ycHBiNRiQkJHiej42NxZYtW5Cfn49NmzahqanJ8/y5c+cwZ84czJo1CwCQkJCA2bNno6ysbFQHE2nQormdPXp/xz6huFg7sbF+yuQ16PV6PRYtWoSCggLY7XZcuHABZ86cwZIlSwbta7FYYLFY4HK5cPHiRRw5cgSZmZme52tqauBwOGC323H8+HG0trZi6dKlANw9+vLyclRVVQFwn0m4cOHCqHv0kVzvnoiIaIAR76N//PHHkZubi5/97GcwmUx44oknEBMTg6tXr2LDhg3Izs5GREQEmpqasHv3blitVpjNZqxevRr33HOP53WKiopQWFgIp9OJuXPn4sUXX4RG4/719957L/76r/8aO3fuRGtrK8LCwvDII48M+PlbYdCpIbvci+YYdOpR/qugycJ7ecXF2omN9VMmrz16fzVcjx4AHj/0FTY/eCfipnDRHCIiCgwT1qMXERfN8X/sE4qLtRMb66dMARf0Zn6KHRERkUeABj0vyPNn7BOKi7UTG+unTAEX9O6Pq+WMnoiICAjEoDdo+bn0fo59QnGxdmJj/ZQp4ILebNDhCmf0REREAAIw6PkJdv6PfUJxsXZiY/2UKeCC3qhTo0d2odPh9PVQiIiIfC7ggl6SJM7q/Rz7hOJi7cTG+ilTwAU94F40p7mTF+QREREFZNCb+Sl2fo19QnGxdmJj/ZQpIIOet9gRERG5BWjQc9Ecf8Y+obhYO7GxfsoUkEHPZXCJiIjcAjTodfxgGz/GPqG4WDuxsX7KFJBBz9vriIiI3AIy6EOD1Oh2yujq5qI5/oh9QnGxdmJj/ZQpIINekiSeviciIkKABj0ARBp5i52/Yp9QXKyd2Fg/ZQrcoOeMnoiIKHCD3swL8vwW+4TiYu3ExvopU8AGvXtGz1P3RESkbAEb9Fzv3n+xTygu1k5srJ8yBWzQc717IiKigA56Ha52ckbvj9gnFBdrJzbWT5kCNuhDg9Sw98iwcdEcIiJSsIANei6a47/YJxQXayc21k+ZAjboAa55T0REFPBBz1vs/A/7hOJi7cTG+ilTQAc9T90TEZHSBXTQ8xY7/8Q+obhYO7GxfsoU4EHPGT0RESlbQAe9mTN6v8Q+obhYO7GxfsoU0EEfaeSMnoiIlC2gg97Ut2hOj+zroVA/7BOKi7UTG+unTAEd9O5Fc3j6noiIlCuggx7oXfOep+/9CvuE4mLtxMb6KVPAB73ZoMWVds7oiYhImRQQ9JzR+xv2CcXF2omN9VOmgA/6SIOWH1dLRESKpYCg16GZp+79CvuE4mLtxMb6KVPAB73ZoOW99EREpFgBH/Rc797/sE8oLtZObKyfMgV80IfpNejiojlERKRQAR/0kiTBHKJFC2f1foN9QnGxdmJj/ZQp4IMe4Jr3RESkXJqRdmhvb0dubi7Onj0Lk8mElStXDtnn6e7uxsGDB3Hq1Ck4HA6kpaVh7dq1UKvVAIC6ujrk5+ejsrISJpMJa9asQUpKiufn7XY73nnnHfzhD3+A0+lEXFwctm7dOi4HaQ7hBXn+hH1CcbF2YmP9lGnEoM/Pz4dOp0NeXh4qKyvxq1/9CvHx8YiJiRmw37Fjx1BRUYFdu3bB6XRi27ZtOHr0KDIzM+F0OrFjxw5873vfw+bNm3H+/Hls27YN27dvR3R0NABg7969kGUZr732GoxGI6qqqsbtIHlBHhERKZXXU/c2mw0lJSVYsWIFgoKCkJiYiOTkZBQVFQ3at7S0FBkZGTAYDDCZTMjIyMCJEycAAPX19bh27RoefvhhSJKEpKQkJCYmel6nvr4ef/zjH/Hkk08iNDQUkiThzjvvHLeDjDRydTx/wj6huFg7sbF+yuR1Rt/Q0AC1Wo2oqCjPY3FxcTh//vyQ+7tcrgHfWywWdHV1DbmvLMuoq6sDAHzzzTeIjIxEQUEBioqKMGXKFGRmZmLRokWjPqChmA1a/HeddVxei4iISCQjzuiDg4MHPKbX62Gz2QbtO3/+fHzwwQewWq24fv06PvzwQwDu3vuMGTMQFhaG48ePo6enB19++SXKy8tht9sBAC0tLaitrYXBYMDevXuRlZWFf/mXf0F9ff2wY+v/zrS4uNjrdt3XX6G66dot78/tid3ue8xfxsPtW99OS0vzq/Fwm/VT2vZYSK7+0/CbVFZWYvPmzXjnnXc8jx0/fhzl5eV4/vnnB+zrcDhw4MABnD59GlqtFunp6Xjvvfdw8OBBAEBNTQ327duH2tpaJCQkIDQ0FDqdDk8++SR++9vf4uDBgzhw4ABUKvd7j23btuHuu+/GsmXLBo2rsLAQCxYsuOWDvN7VjSeOXMChNXff8s8QERH5i9LSUqSnp4/pZ73O6KOjo+F0OtHY2Oh5rLq6GrGxsYP21el0yMrKwp49e5CTkwOj0YiEhATP87GxsdiyZQvy8/OxadMmNDU1eZ6Pi4sb8vdLkjSmg7qZSa9Bp8MJOxfN8Qu3++6UfIe1Exvrp0xeg16v12PRokUoKCiA3W7HhQsXcObMGSxZsmTQvhaLBRaLBS6XCxcvXsSRI0eQmZnpeb6mpgYOhwN2ux3Hjx9Ha2srli5dCgD41re+BbPZjH//93+H0+nEhQsX8NVXX+Hee+8dn4OUJEQYtLwgj4iIFMfrqXtg8H30q1atQmpqKq5evYoNGzYgOzsbERERKC8vx+7du2G1WmE2m7F8+fIB92weOHAAhYWFcDqdmDt3LrKysjB9+nTP83V1ddizZw+qq6sxbdo0PProo0hOTh5yTKM9dQ8Af/fbr/HYX0Th3ujQUf0cERGRr93OqfsRg94fjSXof/VfVVgYY8KDc6ZO0KiIiIgmxoT16AOJmYvm+A32CcXF2omN9VMmxQR9pIHr3RMRkfIoJujNBi2aOaP3C1xvW1ysndhYP2VSTNBHGrgMLhERKY9ygt7IT7DzF+wTiou1Exvrp0yKCfqw3kVzHFw0h4iIFEQxQa+SJEwN0eJqJ2f1vsY+obhYO7GxfsqkmKAHgGlG3mJHRETKoqigN/MWO7/APqG4WDuxsX7KpLCg5wV5RESkLIoKevctdjx172vsE4qLtRMb66dMCgt6LZrbOaMnIiLlUFTQc717/8A+obhYO7GxfsqkqKCPNOhwhT16IiJSEEUFfXiwBh1cNMfn2CcUF2snNtZPmRQV9CpJQkSIFi1cNIeIiBRCUUEP9F6Qxz69T7FPKC7WTmysnzIpLui5aA4RESmJ4oI+0qDlx9X6GPuE4mLtxMb6KZPygt7IU/dERKQcigt6c4iOM3ofY59QXKyd2Fg/ZVJe0PNiPCIiUhDFBX2kUcdlcH2MfUJxsXZiY/2USXFBH67XoN3hhMPJRXOIiCjwKS7o1SoJU0M0sHDRHJ9hn1BcrJ3YWD9lUlzQA71r3vP0PRERKYAig56fYudb7BOKi7UTG+unTIoM+kgDb7EjIiJlUGjQ8xY7X2KfUFysndhYP2VSZNBzvXsiIlIKRQY917v3LfYJxcXaiY31UyaFBr2Op+6JiEgRFBn04cEatNmd6OaiOT7BPqG4WDuxsX7KpMig71s0p4WL5hARUYBTZNADvCDPl9gnFBdrJzbWT5kUG/SRIVw0h4iIAp9yg97IGb2vsE8oLtZObKyfMik26M0GLT+uloiIAp6ig/5qJ0/d+wL7hOJi7cTG+imTYoN+Gte7JyIiBVBs0LtP3XNG7wvsE4qLtRMb66dMig36KcFaWLloDhERBTjFBr1aJWFKsAaWzh5fD0Vx2CcUF2snNtZPmRQb9ADXvCciosCn6KA381PsfIJ9QnGxdmJj/ZRJ0UHPGT0REQU6zUg7tLe3Izc3F2fPnoXJZMLKlSuH7PN0d3fj4MGDOHXqFBwOB9LS0rB27Vqo1WoAQF1dHfLz81FZWQmTyYQ1a9YgJSVl0OscPnwYhw4dwksvvYSkpKRxOMThmQ1aNPHK+0nHPqG4WDuxsX7KNOKMPj8/HzqdDnl5eVi/fj3y8vJQV1c3aL9jx46hoqICu3btwuuvv46KigocPXoUAOB0OrFjxw4sXLgQ+/fvx7p165CTk4OGhoYBr9HY2IjPP/8cU6ZMGafD8y7SwPXuiYgosHkNepvNhpKSEqxYsQJBQUFITExEcnIyioqKBu1bWlqKjIwMGAwGmEwmZGRk4MSJEwCA+vp6XLt2DQ8//DAkSUJSUhISExMHvc6+ffuwevVqz1mAicb17n2DfUJxsXZiY/2Uyeup+4aGBqjVakRFRXkei4uLw/nz54fc3+VyDfjeYrGgq6tryH1lWUZtba1n+w9/+AO0Wi2+/e1v39LAi4uLPaeh+v7jHe32Xd9OQXOHY8w/z+2xbZeVlfnVeLjNbW5z29+3Q0JCMFaSq38636S8vBzZ2dnYu3ev57GPP/4YJ0+exMsvvzxg34KCApw7dw4bN26ELMvYvn07Ll26hLfeegtGoxHPPvssHnroISxbtgznz5/Htm3bkJSUhE2bNqGrqwv/8A//gJdeeglmsxnPPPMMnnrqqWF79IWFhViwYMGYD7qPU3bhf/7fL3F87b3QqKTbfj0iIqKJUFpaivT09DH9rNcZvV6vHzQj7+zshF6vH7TvI488go6ODjz33HPQarVIT09HVVUVwsPDAQAbN27Evn378P777yMhIQH33XcfdDodAODQoUNYsmQJzGaz5/W8vP8YNzcWzenGNKNuwn8fERHRZPMa9NHR0XA6nWhsbPScvq+urkZsbOygfXU6HbKyspCVlQXAPfNPSEjwPB8bG4stW7Z4tl988UUsXboUAHDu3Dm0tLTgo48+AgBYrVZkZ2fjRz/6Ef7qr/7qtg5wJH1r3jPoJ0//tguJhbUTG+unTCPO6BctWoSCggL8/Oc/R2VlJc6cOYN/+qd/GrSvxWIBAEyZMgVff/01jhw5gqeeesrzfE1NDaKiouByufD73/8era2tnqDfvHkznE4nAPdM/oUXXsBPfvITzJ8/f7yOc1hmgw7Nnbwgj4iIAtOI99E//vjjyM3Nxc9+9jOYTCY88cQTiImJwdWrV7FhwwZkZ2cjIiICTU1N2L17N6xWK8xmM1avXo177rnH8zpFRUUoLCyE0+nE3Llz8eKLL0Kjcf96o9E44HeqVCoYjcYhWwTjjbfYTT7OKMTF2omN9VMmrxfj+avxuhgPAI6UXcGVdgeeui9mXF6PiIhovN3OxXiKXgIX4Hr3vsB7ecXF2omN9VMmxQc917snIqJApvigNxu0XB1vkrFPKC7WTmysnzIpPugjQrRotfWgRxbuUgUiIqIRKT7o1SoJ4Xr3ojk0OdgnFBdrJzbWT5kUH/RA3+l79umJiCjwMOjhviCPV95PHvYJxcXaiY31UyYGPYBII2+xIyKiwMSgB0/dTzb2CcXF2omN9VMmBj1617vnjJ6IiAIQgx5c736ysU8oLtZObKyfMjHo0bs6Xjtn9EREFHgY9ACmhmhx3dYDJxfNmRTsE4qLtRMb66dMDHoAGpWEML0Gli7O6omIKLAw6HuZDVqevp8k7BOKi7UTG+unTAz6Xrwgj4iIAhGDvlckb7GbNOwTiou1Exvrp0wM+l5cNIeIiAIRg74X17ufPOwTiou1Exvrp0wM+l6RnNETEVEAYtD3MnNGP2nYJxQXayc21k+ZGPS9IgxaXOviojlERBRYGPS9NCoJJr2ai+ZMAvYJxcXaiY31UyYGfT+8II+IiAINg74f3mI3OdgnFBdrJzbWT5kY9P3wU+yIiCjQMOj7MRu0PHU/CdgnFBdrJzbWT5kY9P1wvXsiIgo0DPp+phl0uNxm9/UwAh77hOJi7cTG+ikTg76fOZEhuGx14BpvsSMiogDBoO9Hp1ZhYUwoTlW3+nooAY19QnGxdmJj/ZSJQX+TtPhwnKq67uthEBERjQsG/U2SY0w439SBDofT10MJWOwTiou1Exvrp0wM+puE6NS4O8qI07U8fU9EROJj0A8hNT4cJ6sY9BOFfUJxsXZiY/2UiUE/hMWxJpypb4OjR/b1UIiIiG4Lg34I4cFazJoajNL6Nl8PJSCxTygu1k5srJ8yMeiHkRofhpPVvPqeiIjExqAfxv1xYfi8xgqn7PL1UAIO+4TiYu3ExvopE4N+GFGhQYg0aHGuqd3XQyEiIhozBr0XvPp+YrBPKC7WTmysnzIx6L1IjQ/DqerrcLl4+p6IiMTEoPciLlwPrUqFr1u6fD2UgMI+obhYO7GxfsrEoPdCkiT3rJ5r3xMRkaAY9CNgn378sU8oLtZObKyfMjHoR3BXZAjaHD2oa7X5eihERESjphlph/b2duTm5uLs2bMwmUxYuXLlkH2e7u5uHDx4EKdOnYLD4UBaWhrWrl0LtVoNAKirq0N+fj4qKythMpmwZs0apKSkAAAuXryIgoICVFZWQqVSYd68efjpT3+K8PDwcT7c0VNJElLj3LP6FffqfT2cgMA+obhYO7Gxfso04ow+Pz8fOp0OeXl5WL9+PfLy8lBXVzdov2PHjqGiogK7du3C66+/joqKChw9ehQA4HQ6sWPHDixcuBD79+/HunXrkJOTg4aGBgBAZ2cnHnroIbz55pt48803odfr8eabb47zoY7d/fFhKGafnoiIBOQ16G02G0pKSrBixQoEBQUhMTERycnJKCoqGrRvaWkpMjIyYDAYYDKZkJGRgRMnTgAA6uvrce3aNTz88MOQJAlJSUlITEz0vM78+fOxePFi6PV66HQ6fP/738ef//znCTjcsbk3OhSXrXZc7XD4eigBgX1CcbF2YmP9lMlr0Dc0NECtViMqKsrzWFxcHGpra4fcv//95i6XCxaLBV1dQ9+aJsvysK9TXl6OmTNneh14//9gi4uLJ3T781MnER9kx6nq1kn5fYG+XVZW5lfj4Ta3uc1tUbbHQnJ5WQ2mvLwc2dnZ2Lt3r+exjz/+GCdPnsTLL788YN+CggKcO3cOGzduhCzL2L59Oy5duoS33noLRqMRzz77LB566CEsW7YM58+fx7Zt25CUlIRNmzYNeJ3q6mps3boVzz33HBITE4ccV2FhIRYsWHA7xz1qxZXX8R/lV7Ft2exJ/b1ERESlpaVIT08f0896vRhPr9cPmpF3dnZCrx98UdojjzyCjo4OPPfcc9BqtUhPT0dVVZXngrqNGzdi3759eP/995GQkID77rsPOp1uwGs0Njbi1VdfxU9/+tNhQ95XFsaE4tdF1bDaemDSj3gNIxERkV/weuo+OjoaTqcTjY2Nnseqq6sRGxs7aF+dToesrCzs2bMHOTk5MBqNSEhI8DwfGxuLLVu2ID8/H5s2bUJTU9OA55ubm/HLX/4SP/7xj7FkyZLxOLZxpdeqMX9GKEpqrb4eivBu9zQU+Q5rJzbWT5m8Br1er8eiRYtQUFAAu92OCxcu4MyZM0MGscVigcVigcvlwsWLF3HkyBFkZmZ6nq+pqYHD4YDdbsfx48fR2tqKpUuXen72F7/4BX7wgx/gwQcfHN8jHEfuxXN49T0REYnDa48eGHwf/apVq5CamoqrV69iw4YNyM7ORkREBMrLy7F7925YrVaYzWYsX758wD2bBw4cQGFhIZxOJ+bOnYusrCxMnz4dAHDo0CEcPnwYQUFBNwYmSXj77beHHJMvevQAYLX14LGC83h39d3Qa7jWEBERTY7b6dGPGPT+yFdBDwDPf/AN/upbZqTG+34xHyIiUoYffAzVAAAZSklEQVTbCXpOS0cpNT6Mp+9vE/uE4mLtxMb6KRODfpTujwtDSa0VPbJwJ0KIiEiBGPSjZDboMMMUhC8b2nw9FGFxvW1xsXZiY/2UiUE/Bqnx4TjFj64lIiIBMOjHIDUuDCerr0MW7zpGv8A+obhYO7GxfsrEoB+DmeF6hOo0+HNzp6+HQkRE5BWDfox49f3YsU8oLtZObKyfMjHox+j++HCcrGqFgMsQEBGRgjDox2hORDC6ZRnV122+Hopw2CcUF2snNtZPmRj0YyRJEu6Pc8/qiYiI/BWD/jakxofhFPv0o8Y+obhYO7GxfsrEoL8NSdONuNLRjaY2h6+HQkRENCQG/W1QqyQsjjXhVDVn9aPBPqG4WDuxsX7KxKC/Talx4Shmn56IiPwUg/42LbgjFJdaOnG9q9vXQxEG+4TiYu3ExvopE4P+Nuk0KiyMMeHzGquvh0JERDQIg34ccJW80WGfUFysndhYP2Vi0I+DlJlhKGtsR6fD6euhEBERDcCgHwcGnRrzphvw33U8fX8r2CcUF2snNtZPmRj046Rv7XsiIiJ/wqAfJ/fHheGPdVY4nLKvh+L32CcUF2snNtZPmRj042RKsBZxU/T44nK7r4dCRETkwaAfR1z7/tawTygu1k5srJ8yMejHUWpcOE5Vt8Ip8zPqiYjIPzDox1G0KQhTQzQov9Lh66H4NfYJxcXaiY31UyYG/ThLjQ9HMU/fExGRn2DQj7PU3tvsXC6evh8O+4TiYu3ExvopE4N+nN05RQ+VBFRYunw9FCIiIgb9eJMkyTOrp6GxTygu1k5srJ8yMegnQGocP+SGiIj8A4N+AsydbsB1Ww8uW+2+HopfYp9QXKyd2Fg/ZWLQTwCVJOE+zuqJiMgPMOgnSGpcOE5Ws08/FPYJxcXaiY31UyYG/QSZP8OImms2WDq7fT0UIiJSMAb9BNGqVUieacIfOKsfhH1CcbF2YmP9lIlBP4FS48Nwspp9eiIi8h0G/QRKjjHhq6YOtNt7fD0Uv8I+obhYO7GxfsrEoJ9AwVo17ok2oqTW6uuhEBGRQjHoJ1hqfDhOcZW8AdgnFBdrJzbWT5kY9BNscWwYztRbYe+RfT0UIiJSIAb9BAvTazDHHILS+jZfD8VvsE8oLtZObKyfMjHoJ0FqPFfJIyIi32DQT4L748LxeU0rup08fQ+wTygy1k5srJ8yMegnwTSjDndHG5H7eT1cLpevh0NERArCoJ8kf/+dOJxrbMfxr676eig+xz6huFg7sbF+ysSgnyQGnRq/+N4s/NsXjThTx/vqiYhockiuEc4lt7e3Izc3F2fPnoXJZMLKlSuH7PN0d3fj4MGDOHXqFBwOB9LS0rB27Vqo1WoAQF1dHfLz81FZWQmTyYQ1a9YgJSXF8/NlZWXIz89HS0sLZs+ejWeeeQZms3nIMRUWFmLBggW3c9w+c66xHVs/rsTOH85BbLje18MhIiIBlJaWIj09fUw/O+KMPj8/HzqdDnl5eVi/fj3y8vJQV1c3aL9jx46hoqICu3btwuuvv46KigocPXoUAOB0OrFjxw4sXLgQ+/fvx7p165CTk4OGhgYAgNVqxc6dO/Hoo49i//79SEhIQHZ29pgOyN8lRRnxRMoMbP6oAlYbl8YlIqKJ5TXobTYbSkpKsGLFCgQFBSExMRHJyckoKioatG9paSkyMjJgMBhgMpmQkZGBEydOAADq6+tx7do1PPzww5AkCUlJSUhMTPS8zunTpzFz5kwsXrwYGo0GmZmZqK6uxuXLlyfgkH3ve/8jAqnxYfhlYaUir8Rnn1BcrJ3YWD9l8hr0DQ0NUKvViIqK8jwWFxeH2traIffv3wVwuVywWCzo6uoacl9Zlj1nBmpraxEfH+95LigoCFFRUcP+HmDgf7DFxcXCbd9lr0SwVoV/OVWHzz7z/Xgmc7usrMyvxsNtbnOb26Jsj4XXHn15eTmys7Oxd+9ez2Mff/wxTp48iZdffnnAvgUFBTh37hw2btwIWZaxfft2XLp0CW+99RaMRiOeffZZPPTQQ1i2bBnOnz+Pbdu2ISkpCZs2bcKePXtgMpmwatUqz+u99NJLePDBB/HAAw8MGpfIPfr+Oh1OPPsfF/GDuyLwSNI0Xw+HiIj81O306DXentTr9YNm5J2dndDrB19E9sgjj6CjowPPPfcctFot0tPTUVVVhfDwcADAxo0bsW/fPrz//vtISEjAfffdB51O5/X3BAcHj+mgRBGiU+MX30vA//mPPyMmTI/kmSZfD4mIiAKM11P30dHRcDqdaGxs9DxWXV2N2NjYQfvqdDpkZWVhz549yMnJgdFoREJCguf52NhYbNmyBfn5+di0aROampo8z8fExKCqqsqzr81mQ1NTE2JiYm73+Pze9FAdXvrundj+aTWqrw3d5gg0t3sainyHtRMb66dMXoNer9dj0aJFKCgogN1ux4ULF3DmzBksWbJk0L4WiwUWiwUulwsXL17EkSNHkJmZ6Xm+pqYGDocDdrsdx48fR2trK5YuXQoASElJQW1tLUpKSuBwOHD48GHEx8djxowZ43u0fmpelBHrFt2BzR9VoJVX4hMR0Tga9X30q1atQmpqKq5evYoNGzYgOzsbERERKC8vx+7du2G1WmE2m7F8+fIB99sfOHAAhYWFcDqdmDt3LrKysjB9+nTP82VlZdi3bx+am5sxZ86cgL2P3pv80/X46konfpWRAK2aaxkREZHb7fToRwx6fxSoQS+7XPjFx5Uw6TV4Nm0mJEny9ZCIiMgPTOiCOTR5VJKE55fG4WJzJ46ea/b1cCYM+4TiYu3ExvopE4PezwRr3WviHyprQklNq6+HQ0REgmPQ+6FpRh02p8/Cr4tqUBWAV+LzM7HFxdqJjfVTJga9n/rWdAN+vth9Jf71rm5fD4eIiATFoPdj6bOnYumsKfjFx5VwBNCa+OwTiou1Exvrp0wMej+3dmE0THoNck7WQsAbJIiIyMcY9H6u70r8b1q6cOTcFV8PZ1ywTygu1k5srJ8yMegFEKxVY+tDs3CkrBmf80p8IiIaBQa9IKYZddj84J3YWVSDSovYV+KzTygu1k5srJ8yMegFMneaAU/xSnwiIhoFBr1gvjt7KtJnT8FWga/EZ59QXKyd2Fg/ZWLQC+ixv4jGlGANXi/mlfhEROQdg15AKknCcw/EodLShUNnxbsSn31CcbF2YmP9lIlBLyi9Vo2t35uFfz/fjH3/fRmVli7O7omIaBB+TK3g6lpt+H/lLfis6hqC1CosuTMcS+4Mx6ypwfyYWyKiAHE7H1OrGeex0CSLCdPjycV3YN2iGbh4tRNFldex9eNKqCRgSXw4ltw5BXPMDH0iIqXiqfsAIUkS7oo04ImUO/D2//oW/vG7d0KSJPzzf1XhsYKv8JuSely40uEXp/fZJxQXayc21k+ZOKMPQJIkYY45BHPMIfjpwmhUWGz4rPIadnxaDVuP7D69Hx+OudMNUHGmT0QU0NijVxCXy4Xq6zZ8Vnkdn1VeR5vdibR4d09/3nQD1CqGPhGRP2KPnm6JJEmInxKM+CnB+N8LolFz3Ybiyut48w91uNbV7Qn9u6OMDH0iogDBHr2CxYbrserbUdjzN4nY9cM5iDTq8JvT9Xj04Dm8VlyDM/VWOOXxP+HDPqG4WDuxsX7KxBk9AQDuCNPj0Xv1ePTe6Whss+Ozyuv4v39sQGNbNdLiw/DArCmc6RMRCYg9evKqsc2OTyuuo6jiGq52uk/vPzBrCnv6RCQce4+MLy634fOaVvyxrg1qlYRpRi0iDTpMM+oQaej73v01RKf29ZA92KOnCRMVGoQV907Hinuno77VhqLenv51Wze+c+cUPHAnr94nIv/V0tmNkppWfF7TirMN7ZhtDsHiWBN+NC8SKknClQ4Hmtu70dzhQPmVDhS1X0dzhwNX2h3QqlWINGjdbwJ63whM6/c1IkQLrdr/O+AMerpld4TpsXJ+FFbOj0JN79X7r52sRafDiSV3hmPprCm4KzJkxMV5iouL+Sla48TeI+NKu/t/Sk29X6+0O3Cloxv2Hhkqyf3ZCO5/3N9LEqDu933/52587754UyUB6n77NTY2IPaOOxCsVUGvVSFEq3Z/r1EhWKtCsFaNYI37ub7vtWpp0hZscsoudMsudDtlOJw3vvaduPScvux3HtM1+CG4htix77GbT4He/O9M3e/f3VD/jiUAapX7q0olQdX7VcKN1xhJ/+NxDXUsLtegY3UBOHXqFJYuSQ3oBbRcLhe+aenC573h3tjmwMIYE5bOmoK//04cTPqBsTczXD/s67TZnb2h3+0J/9O1Vlxpd6C5wwFLZw9MQWpEGnWYZtAhsvdMwN1RRvyPyJDJONxbwqCnMYkN12P1t6Ow+ttRqLrWhaKK69jxaTUcThe+MyscD3BFvtvW9z8ad3D3hnlbtyfUm9od6Ox2emYX043u04/zZ4RimlEHvUYFp8sF2eV+LdkFyEN8dbkwxH69+8guyABk2R0cjhYZU0I0sPfIuN7VgwarHV3dMmw9Mrq6ZXR1O9HVI8PW73un7PKEft8bhJvfEIRoVdCpVXDKLjicMrqd/b+60C0P8Vi/MO+WXXD0yJBdgFYtQad2v8HQqiVoVaoBbSZp0Dc3vu3/X6s0xI59j/U94uqtk9PlDlx5mH/fN/YZ/LinDnD/e5cG/O7h32D0H5001LH0vqno/6Ash2Db118gNEiD0CB17z/u7406DUz6gY/deM79vb+26+w9Mv50uQ0lNa0oqbEiSKPC4tgwrFt0B+ZNN0IzhnFLkgSTXgOTXoOEiKH3ccouWLq6e4O/G83tDjS2ORARYveroGePnsaNy+VC5TUbiiqu4ZOK6wBc7tP7s7j2fh/Z5UKP0z3r7JFdsPfInplCU3v3oNm5BLgDPNQ9Y+j7vi/UpwRr/L5t0iO7YOsN/a5u95uAzm6n+81Aj7P3DYIMe48MjVqCTi1Bq1ZBq5Kg07i/atWq3sdvhLgnzFU3vteoJu/swURw3RT4ffq/wbjd4+uRXWi398Bqd6LN3oN2uxNtvd8P/bV3P4cTeo0KoUEamPq/Cej9PkyvQYRBi6nBWkSEaBERooFeO3E97paObpTUDj4lv2hm2LCzdJHdTo+eQU8TwuVy4VJLFz6tuIZPK69Do5LwnTvdF/LFT9GPy/+Mh5qlOnsDtFu+EajOfts9snzjMad7356bvu+R5QFh3P/7bqc8YP/u3tnmwH16f8+AfVzoccpwutAbXO5Q0qlViDBoMb3fjHx6bz9wulELYxBPupF/kF0udDqcN8Lf0ftGwOb+et3WA0tnN1o6uz1fNSppYPj3fW9wb/d9r9eM3Oce6pT8X9xhwuJYExbGmAadkg80vBiP/I4kSZhtDsFscwiykns/cKfiOl766BK67XaYTQY4B51KdsEpD3162SkPfeq5r6+pUrn7yxqV+x+tSoK6X6BqVRI0agkalerGPuob+2t6n9eqevfpN1M0aG+8lk6tGrDvjddwzzgHPnfjd+nUEjRqlad/KypeXyG226mfSpJgDNLAGKRB9C3s73K50O5wekK/pbMHLZ3daGp34KsrHQPeEOjUKkwN0QwI/4gQLaaGaKGRJPyx3oqSGiv043BKXokY9DTh+j5w565IA36WMgNHC0/h7nvn9gto9/9E+i4QU0kSVKqbH+v9qrpxgditXrhERJNPkqTe0/saxE0JHna/vmtRLF29bwg6umHp6kGD1YHzjR2w9ciYP8OI7ctmB+Qp+cnAoKdJJUkSlj+Y6uth0BhxNi82f6xf/4ve4r28IaCx8/8bAImIiGjMGPQ06bjetrhYO7GxfsrEoCciIgpgDHqadP7YJ6Rbw9qJjfVTJgY9ERFRAGPQ06Rjn1BcrJ3YWD9lYtATEREFMAY9TTr2CcXF2omN9VMmBj0REVEAY9DTpGOfUFysndhYP2Vi0BMREQUwBj1NOvYJxcXaiY31UyYGPRERUQBj0NOkY59QXKyd2Fg/ZRrxY2rb29uRm5uLs2fPwmQyYeXKlUOe/unu7sbBgwdx6tQpOBwOpKWlYe3atVCr1QCAlpYW5OXl4c9//jM0Gg0WL16MtWvXQqVyv9c4ffo03n33XbS0tCAiIgIrV65EcnLyOB8uERGRsow4o8/Pz4dOp0NeXh7Wr1+PvLw81NXVDdrv2LFjqKiowK5du/D666+joqICR48e9Ty/f/9+hIaGYu/evdi+fTu++uor/P73vwcAtLa2IicnB4899hjefvttrFmzBm+88QasVus4Hir5C/YJxcXaiY31UyavQW+z2VBSUoIVK1YgKCgIiYmJSE5ORlFR0aB9S0tLkZGRAYPBAJPJhIyMDJw4ccLzfG1tLe6//35oNBqEh4dj/vz5njcMjY2N0Ov1mD9/PgBgwYIFCAoKQlNT03geKxERkeJ4DfqGhgao1WpERUV5HouLi0Ntbe2Q+7tcrgHfWywWdHV1AQDmz5+P4uJiOBwOWCwW/OlPf/IEe1xcHFQqFc6cOQNZlnH69GlotVrExcXd9gGS/2GfUFysndhYP2Xy2qO32WwIDg4e8Jher4fNZhu07/z58/HBBx9g3rx5kGUZH374IQDAbrcjODgYmZmZ+OUvf4mf/OQnkGUZS5cu9fTg9Xo91q1bh9deew09PT3QaDTYsGEDdDrdsGMrLS0d9cGSfwgJCWH9BMXaiY31UyavQa/X6z0z8j6dnZ3Q6/WD9n3kkUfQ0dGB5557DlqtFunp6aiqqkJ4eDhcLhdeeeUVLF68GK+88gpsNhtyc3Pxr//6r1i9ejUqKiqwd+9ebN26FbNmzcKlS5ewfft2vPDCC4iPjx/0u9LT02/vqImIiBTC66n76OhoOJ1ONDY2eh6rrq5GbGzsoH11Oh2ysrKwZ88e5OTkwGg0IiEhAQDQ1taGiooK/OAHP4BGo4HRaMQDDzzgeWd57tw5zJkzB7NmzQIAJCQkYPbs2SgrKxu3AyUiIlIir0Gv1+uxaNEiFBQUwG6348KFCzhz5gyWLFkyaF+LxQKLxQKXy4WLFy/iyJEjyMzMBACEhoYiPDwcH330EWRZRkdHBz799FPPbD0uLg7l5eWoqqoCAFRWVuLChQvs0RMREd0mydX/Croh3Hwf/apVq5CamoqrV69iw4YNyM7ORkREBMrLy7F7925YrVaYzWYsX758wK0cX3/9Nd555x3U1tZCpVLh7rvvRlZWFkwmEwDg+PHj+M///E+0trYiLCwM3//+9/HDH/5wYo+eiIgowI0Y9ERERCQuLoFLREQUwEZcAtef3OpyvOSftmzZgq+//tqzLHJERASys7N9PCoayu9+9zt88sknqK2tRWpqKp5++mnPc2VlZcjPz0dLSwtmz56NZ555Bmaz2YejpZsNV78rV65g/fr1CAoK8uz7ox/9CH/zN3/jq6HSTXp6evCb3/wG586dQ3t7O6ZPn45Vq1Z51p0Zy9+fUEHffzneyspK/OpXv0J8fDxiYmJ8PTS6BZIk4fHHH8d3v/tdXw+FRjB16lQsX74cX375JRwOh+dxq9WKnTt34uc//zkWLlyId999F9nZ2XjllVd8OFq62XD16/P2229DkiQfjIxG4nQ6YTabsXXrVpjNZpSWliI7Oxs7d+6ETqfDr3/9azz11FOj+vsT5tT9aJbjJaLbk5KSguTkZISGhg54/PTp05g5cyYWL14MjUaDzMxMVFdX4/Llyz4aKQ1luPr14aVZ/isoKAiZmZmeWfqCBQswbdo0XLp0CadPn0ZsbOyo//6ECfrRLsdL/ungwYN4/PHH8dJLL+Grr77y9XBoBDcHQm1t7YBFrIKCghAVFcW/Qz81XKA//fTTeOqpp5Cbm4u2trZJHhWNxvXr13H58mXMnDlzzH9/wpy6H81yvOSfVq9ejZiYGGg0Gpw8eRLbtm3D9u3bMX36dF8PjYZx8+ldu93uuSW2T3BwMP8O/dTN9TOZTHj11VcRHx+PtrY25Ofn44033sA//uM/+miE5E1PTw9ycnKwdOlSzJgxY8x/f8LM6EezHC/5p9mzZ0Ov10Oj0eCBBx7AXXfdhT/96U++HhZ5cfOMcLi/w5vfhJN/GKp+s2bNgkqlQlhYGLKysnD27Fm+UfNDsixj9+7d0Gq1ePzxxwGM/e9PmKAfzXK8RDQ+bp4RxsTEeFawBNxn2pqamnhBrJ+61Qvu2LP3Ly6XC3v27IHVasXf/d3fQaVyR/VY//6ECfrRLMdL/qezsxNffPEFHA4HnE4nPvvsM5SXl3tuGSH/Isuyp1ayLKO7uxuyLCMlJQW1tbUoKSmBw+HA4cOHER8fjxkzZvh6yNTPUPVzOp345ptvcPnyZciyjLa2Nuzfvx/z5s3jGRk/k5eXh/r6es+HxPUZ69+fUCvjDbccL/k/q9WKV199FZcvX4ZKpcIdd9yBFStW4O677/b10GgIhw4dwuHDhwc8lpmZiR//+McoKyvDvn370NzcjDlz5vA+ej80XP2io6Pxb//2b2htbUVISAjuuecerFmzBmFhYT4aKd2subkZf/u3fwutVuuZyQPAunXrkJaWNqa/P6GCnoiIiEZHmFP3RERENHoMeiIiogDGoCciIgpgDHoiIqIAxqAnIiIKYAx6IiKiAPb/ASdWxz8llGpb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1679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ביולוגיה ומתמטיקה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3078" name="Picture 6" descr="Purit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" t="4198" r="1276" b="2844"/>
          <a:stretch/>
        </p:blipFill>
        <p:spPr bwMode="auto">
          <a:xfrm>
            <a:off x="-1" y="1918952"/>
            <a:ext cx="9298547" cy="368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6200" y="6400800"/>
            <a:ext cx="15030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xkcd.com/435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63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קצב המוטציה בסביבות קבועות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b="1" dirty="0"/>
              <a:t>"הכשירות הממוצעת באוכלוסיה שווה להסתברות שמוטציות אינן מתרחשות</a:t>
            </a:r>
            <a:r>
              <a:rPr lang="he-IL" b="1" dirty="0" smtClean="0"/>
              <a:t>"</a:t>
            </a:r>
          </a:p>
          <a:p>
            <a:pPr marL="0" indent="0">
              <a:buNone/>
            </a:pPr>
            <a:endParaRPr lang="he-IL" b="1" dirty="0"/>
          </a:p>
          <a:p>
            <a:r>
              <a:rPr lang="he-IL" dirty="0" smtClean="0"/>
              <a:t>הברירה הטבעית תוריד את קצב המוטציה </a:t>
            </a:r>
          </a:p>
          <a:p>
            <a:r>
              <a:rPr lang="he-IL" dirty="0" smtClean="0"/>
              <a:t>קצב המוטציה יתייצב על הרף התחתון שלו מבחינה פיזיולוגית / פיזיקלית (קימורה, 1967)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-76200" y="5181600"/>
            <a:ext cx="7239000" cy="1700002"/>
            <a:chOff x="168093" y="4953000"/>
            <a:chExt cx="7664814" cy="1800000"/>
          </a:xfrm>
        </p:grpSpPr>
        <p:pic>
          <p:nvPicPr>
            <p:cNvPr id="1026" name="Picture 2" descr="C:\Users\yoavram\Pictures\portait_motoo_kimura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093" y="4953000"/>
              <a:ext cx="1584507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C:\Users\yoavram\Pictures\portait_motoo_kimura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400" y="4953000"/>
              <a:ext cx="1584507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C:\Users\yoavram\Pictures\portait_motoo_kimura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4953000"/>
              <a:ext cx="1584507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Users\yoavram\Pictures\portait_motoo_kimura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4400" y="4953000"/>
              <a:ext cx="1584507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:\Users\yoavram\Pictures\portait_motoo_kimura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8400" y="4953000"/>
              <a:ext cx="1584507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3913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אבולוציה בסביבה משתנה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0" y="1600200"/>
            <a:ext cx="4191000" cy="4525963"/>
          </a:xfrm>
        </p:spPr>
        <p:txBody>
          <a:bodyPr>
            <a:normAutofit lnSpcReduction="10000"/>
          </a:bodyPr>
          <a:lstStyle/>
          <a:p>
            <a:r>
              <a:rPr lang="he-IL" dirty="0" smtClean="0"/>
              <a:t>בסביבות משתנות יש יתרון למי שיכול לעבור התאמה (אדפטציה) מהירה</a:t>
            </a:r>
          </a:p>
          <a:p>
            <a:endParaRPr lang="he-IL" dirty="0" smtClean="0"/>
          </a:p>
          <a:p>
            <a:r>
              <a:rPr lang="he-IL" dirty="0" smtClean="0"/>
              <a:t>יש לאזן בין הצורך בהתאמה מהירה ובין הנזק שנגרם ע"י מוטציות שליליות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3074" name="Picture 2" descr="D:\projects\sim\presentation\seas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0"/>
            <a:ext cx="3810000" cy="4504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69452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אתגרים לחיידקים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2" descr="D:\projects\sim\presentation\Neutrophil_with_anthrax_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38" y="2926176"/>
            <a:ext cx="2869278" cy="29937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1738" y="5983069"/>
            <a:ext cx="286927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dirty="0" smtClean="0"/>
              <a:t>חיידק האנטרקס מותקף ע"י מערכת החיסון</a:t>
            </a:r>
            <a:endParaRPr lang="he-IL" dirty="0"/>
          </a:p>
        </p:txBody>
      </p:sp>
      <p:grpSp>
        <p:nvGrpSpPr>
          <p:cNvPr id="13" name="Group 12"/>
          <p:cNvGrpSpPr/>
          <p:nvPr/>
        </p:nvGrpSpPr>
        <p:grpSpPr>
          <a:xfrm>
            <a:off x="6332449" y="1339193"/>
            <a:ext cx="2582951" cy="3309007"/>
            <a:chOff x="4195620" y="2709130"/>
            <a:chExt cx="2582951" cy="3309007"/>
          </a:xfrm>
        </p:grpSpPr>
        <p:pic>
          <p:nvPicPr>
            <p:cNvPr id="7" name="Picture 4" descr="D:\My Documents\yoavram\sim\presentation\Staphylococcus_aureus_(AB_Test)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5620" y="2709130"/>
              <a:ext cx="2582951" cy="2340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4416264" y="5094807"/>
              <a:ext cx="2120712" cy="92333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dirty="0"/>
                <a:t>סטפילוקוקוס אאוראוס על צלחת עם אנטיביוטיקה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505200" y="2057400"/>
            <a:ext cx="2460163" cy="3276600"/>
            <a:chOff x="5940152" y="1232996"/>
            <a:chExt cx="2460163" cy="3276600"/>
          </a:xfrm>
        </p:grpSpPr>
        <p:pic>
          <p:nvPicPr>
            <p:cNvPr id="11" name="Picture 3" descr="D:\My Documents\yoavram\sim\presentation\Phage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152" y="1232996"/>
              <a:ext cx="2460163" cy="2880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6196245" y="4140264"/>
              <a:ext cx="2120712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he-IL" dirty="0" smtClean="0"/>
                <a:t>וירוסים </a:t>
              </a:r>
              <a:r>
                <a:rPr lang="he-IL" dirty="0"/>
                <a:t>תוקפים חיידק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454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כשהחיים נותנים לך לימונים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קצב מוטציה גבוה מאפשר התאמה מהירה יותר לאתגרים סביבתיים</a:t>
            </a:r>
          </a:p>
          <a:p>
            <a:r>
              <a:rPr lang="he-IL" dirty="0" smtClean="0"/>
              <a:t>לראשון שמשיג את המוטציה הנכונה יש את הסיכוי הטוב ביותר להשתלט על האוכלוסיה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2050" name="Picture 2" descr="http://girlcrush.la/wp-content/uploads/2012/09/lemonade-1024x67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9" t="13506" r="8734" b="11160"/>
          <a:stretch/>
        </p:blipFill>
        <p:spPr bwMode="auto">
          <a:xfrm>
            <a:off x="2514600" y="3827551"/>
            <a:ext cx="4482151" cy="28371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857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 smtClean="0"/>
              <a:t>שונות בקצב המוטציה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0872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he-IL" sz="3200" dirty="0" smtClean="0">
                <a:solidFill>
                  <a:schemeClr val="tx2"/>
                </a:solidFill>
              </a:rPr>
              <a:t>בין מינים</a:t>
            </a:r>
          </a:p>
          <a:p>
            <a:pPr marL="0" indent="0" algn="r">
              <a:buNone/>
            </a:pPr>
            <a:r>
              <a:rPr lang="he-IL" sz="2000" dirty="0" smtClean="0"/>
              <a:t>הקצבים מתוארים במספר המוטציות הממוצע לדור שניתן למדוד</a:t>
            </a:r>
            <a:endParaRPr lang="he-IL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24</a:t>
            </a:fld>
            <a:endParaRPr lang="he-IL" dirty="0"/>
          </a:p>
        </p:txBody>
      </p:sp>
      <p:pic>
        <p:nvPicPr>
          <p:cNvPr id="2050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843808" y="3342511"/>
            <a:ext cx="338437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sz="2000" dirty="0" smtClean="0"/>
              <a:t>זבובים: 0.455</a:t>
            </a:r>
          </a:p>
          <a:p>
            <a:pPr algn="ctr" rtl="0"/>
            <a:r>
              <a:rPr lang="en-US" sz="2000" dirty="0" err="1" smtClean="0"/>
              <a:t>Keightley</a:t>
            </a:r>
            <a:r>
              <a:rPr lang="en-US" sz="2000" dirty="0" smtClean="0"/>
              <a:t> et al. 2009</a:t>
            </a:r>
            <a:endParaRPr lang="he-IL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89384" y="3546341"/>
            <a:ext cx="2438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sz="2000" dirty="0" smtClean="0"/>
              <a:t>חיידקים: 0.0004</a:t>
            </a:r>
          </a:p>
          <a:p>
            <a:pPr algn="ctr" rtl="0"/>
            <a:r>
              <a:rPr lang="en-US" sz="2000" dirty="0" err="1" smtClean="0"/>
              <a:t>Wielgoss</a:t>
            </a:r>
            <a:r>
              <a:rPr lang="en-US" sz="2000" dirty="0" smtClean="0"/>
              <a:t> 2011</a:t>
            </a:r>
            <a:endParaRPr lang="he-IL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228184" y="3068960"/>
            <a:ext cx="298430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sz="2000" dirty="0" smtClean="0"/>
              <a:t>בני אדם: 41</a:t>
            </a:r>
          </a:p>
          <a:p>
            <a:pPr algn="ctr" rtl="0"/>
            <a:r>
              <a:rPr lang="en-US" sz="2000" dirty="0" smtClean="0"/>
              <a:t>Lynch PNAS 2010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364264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שונות בקצב המוטציה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76800"/>
          </a:xfrm>
        </p:spPr>
        <p:txBody>
          <a:bodyPr/>
          <a:lstStyle/>
          <a:p>
            <a:pPr marL="0" lvl="0" indent="0" algn="r">
              <a:buClr>
                <a:srgbClr val="93A299"/>
              </a:buClr>
              <a:buNone/>
            </a:pPr>
            <a:r>
              <a:rPr lang="he-IL" sz="3200" dirty="0" smtClean="0">
                <a:solidFill>
                  <a:schemeClr val="tx2"/>
                </a:solidFill>
              </a:rPr>
              <a:t>בין אוכלוסיות</a:t>
            </a:r>
            <a:endParaRPr lang="en-US" sz="3200" dirty="0">
              <a:solidFill>
                <a:schemeClr val="tx2"/>
              </a:solidFill>
            </a:endParaRPr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25</a:t>
            </a:fld>
            <a:endParaRPr lang="he-IL" dirty="0"/>
          </a:p>
        </p:txBody>
      </p:sp>
      <p:pic>
        <p:nvPicPr>
          <p:cNvPr id="7" name="Picture 6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27655" y="2514600"/>
            <a:ext cx="5624665" cy="4228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79712" y="2204864"/>
            <a:ext cx="5624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he-IL" b="1" dirty="0" smtClean="0">
                <a:solidFill>
                  <a:prstClr val="black"/>
                </a:solidFill>
              </a:rPr>
              <a:t>קצב המוטציה ש-69 אוכלוסיות טבעיות של חיידקי אי קולי</a:t>
            </a:r>
          </a:p>
          <a:p>
            <a:pPr algn="ctr"/>
            <a:r>
              <a:rPr lang="en-US" b="1" dirty="0" err="1" smtClean="0">
                <a:solidFill>
                  <a:prstClr val="black"/>
                </a:solidFill>
              </a:rPr>
              <a:t>Matic</a:t>
            </a:r>
            <a:r>
              <a:rPr lang="en-US" b="1" dirty="0" smtClean="0">
                <a:solidFill>
                  <a:prstClr val="black"/>
                </a:solidFill>
              </a:rPr>
              <a:t> et al. 1997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41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he-IL" sz="3600" dirty="0" smtClean="0">
                <a:solidFill>
                  <a:schemeClr val="tx2"/>
                </a:solidFill>
              </a:rPr>
              <a:t>בתוך הפרט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26</a:t>
            </a:fld>
            <a:endParaRPr lang="he-IL" dirty="0"/>
          </a:p>
        </p:txBody>
      </p:sp>
      <p:pic>
        <p:nvPicPr>
          <p:cNvPr id="8" name="Picture 7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26781" r="40303" b="15242"/>
          <a:stretch/>
        </p:blipFill>
        <p:spPr>
          <a:xfrm>
            <a:off x="855406" y="2276871"/>
            <a:ext cx="7749042" cy="4392299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/>
              <a:t>שונות בקצב המוטציה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062135" y="2145268"/>
            <a:ext cx="5624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he-IL" b="1" dirty="0" smtClean="0">
                <a:solidFill>
                  <a:prstClr val="black"/>
                </a:solidFill>
              </a:rPr>
              <a:t>קצב השגיאות של דנא פולימרז – </a:t>
            </a:r>
            <a:r>
              <a:rPr lang="en-US" b="1" dirty="0" smtClean="0">
                <a:solidFill>
                  <a:prstClr val="black"/>
                </a:solidFill>
              </a:rPr>
              <a:t>Lynch 2011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3688" y="252425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Rectangle 12"/>
          <p:cNvSpPr/>
          <p:nvPr/>
        </p:nvSpPr>
        <p:spPr>
          <a:xfrm>
            <a:off x="1798101" y="252425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2286000" y="25908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he-IL" dirty="0" smtClean="0"/>
              <a:t>חיידקים</a:t>
            </a:r>
            <a:endParaRPr lang="he-IL" dirty="0"/>
          </a:p>
        </p:txBody>
      </p:sp>
      <p:sp>
        <p:nvSpPr>
          <p:cNvPr id="18" name="TextBox 17"/>
          <p:cNvSpPr txBox="1"/>
          <p:nvPr/>
        </p:nvSpPr>
        <p:spPr>
          <a:xfrm>
            <a:off x="2286000" y="28956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he-IL" dirty="0" smtClean="0"/>
              <a:t>שמרים</a:t>
            </a:r>
            <a:endParaRPr lang="he-IL" dirty="0"/>
          </a:p>
        </p:txBody>
      </p:sp>
      <p:sp>
        <p:nvSpPr>
          <p:cNvPr id="19" name="TextBox 18"/>
          <p:cNvSpPr txBox="1"/>
          <p:nvPr/>
        </p:nvSpPr>
        <p:spPr>
          <a:xfrm>
            <a:off x="2286000" y="32004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he-IL" dirty="0" smtClean="0"/>
              <a:t>בני אדם</a:t>
            </a:r>
          </a:p>
        </p:txBody>
      </p:sp>
      <p:sp>
        <p:nvSpPr>
          <p:cNvPr id="20" name="Slide Number Placeholder 5"/>
          <p:cNvSpPr txBox="1">
            <a:spLocks/>
          </p:cNvSpPr>
          <p:nvPr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DA39DD-F56F-4D5B-9830-607597A41E0F}" type="slidenum">
              <a:rPr lang="he-IL" smtClean="0"/>
              <a:pPr/>
              <a:t>26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6350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מוטציה מושרית עקה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52400" y="1600200"/>
            <a:ext cx="4114800" cy="487680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he-IL" sz="3200" i="1" dirty="0" smtClean="0"/>
              <a:t>באי קולי:</a:t>
            </a:r>
          </a:p>
          <a:p>
            <a:pPr marL="0" indent="0" algn="r">
              <a:buNone/>
            </a:pPr>
            <a:r>
              <a:rPr lang="he-IL" dirty="0" smtClean="0"/>
              <a:t>דנא פולימרז שנוטה לשגיאות מופעל ע"י תגובות עקה:</a:t>
            </a:r>
            <a:endParaRPr lang="en-US" sz="3200" dirty="0" smtClean="0"/>
          </a:p>
          <a:p>
            <a:pPr lvl="1" algn="r"/>
            <a:r>
              <a:rPr lang="he-IL" sz="2800" dirty="0" smtClean="0"/>
              <a:t>תגובת </a:t>
            </a:r>
            <a:r>
              <a:rPr lang="en-US" sz="2800" dirty="0" smtClean="0"/>
              <a:t>SOS</a:t>
            </a:r>
          </a:p>
          <a:p>
            <a:pPr lvl="1" algn="r"/>
            <a:r>
              <a:rPr lang="he-IL" sz="2800" dirty="0" smtClean="0"/>
              <a:t>רעב</a:t>
            </a:r>
            <a:endParaRPr lang="en-US" sz="2800" dirty="0" smtClean="0"/>
          </a:p>
          <a:p>
            <a:pPr lvl="1" algn="r"/>
            <a:r>
              <a:rPr lang="he-IL" sz="2800" dirty="0" smtClean="0"/>
              <a:t>נזק ל-</a:t>
            </a:r>
            <a:r>
              <a:rPr lang="en-US" dirty="0" smtClean="0"/>
              <a:t>DNA</a:t>
            </a:r>
            <a:endParaRPr lang="en-US" sz="28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27</a:t>
            </a:fld>
            <a:endParaRPr lang="he-IL" dirty="0"/>
          </a:p>
        </p:txBody>
      </p:sp>
      <p:pic>
        <p:nvPicPr>
          <p:cNvPr id="3076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60232" y="1268760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dirty="0" smtClean="0"/>
              <a:t>Rosenberg et al. 2012</a:t>
            </a:r>
            <a:endParaRPr lang="he-IL" dirty="0"/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DA39DD-F56F-4D5B-9830-607597A41E0F}" type="slidenum">
              <a:rPr lang="he-IL" smtClean="0"/>
              <a:pPr/>
              <a:t>27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5035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0" y="4137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4000" dirty="0" smtClean="0"/>
              <a:t>עדויות</a:t>
            </a:r>
            <a:endParaRPr lang="he-IL" sz="4000" spc="-100" dirty="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68168" y="173981"/>
            <a:ext cx="2164434" cy="2160379"/>
            <a:chOff x="168168" y="173981"/>
            <a:chExt cx="2164434" cy="2160379"/>
          </a:xfrm>
        </p:grpSpPr>
        <p:pic>
          <p:nvPicPr>
            <p:cNvPr id="10" name="Picture 5" descr="D:\My Documents\yoavram\sim\presentation\Chlamydomonas_(10000x)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3"/>
            <a:stretch/>
          </p:blipFill>
          <p:spPr bwMode="auto">
            <a:xfrm>
              <a:off x="172602" y="223696"/>
              <a:ext cx="2160000" cy="211066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68168" y="173981"/>
              <a:ext cx="11272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אצה ירוקה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10574" y="2763416"/>
            <a:ext cx="2203772" cy="1656184"/>
            <a:chOff x="110574" y="2622253"/>
            <a:chExt cx="2203772" cy="1656184"/>
          </a:xfrm>
        </p:grpSpPr>
        <p:pic>
          <p:nvPicPr>
            <p:cNvPr id="13" name="Picture 4" descr="D:\My Documents\yoavram\sim\presentation\Bacillus_subtilis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2622253"/>
              <a:ext cx="2160000" cy="16200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110574" y="3909105"/>
              <a:ext cx="13372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rtl="1"/>
              <a:r>
                <a:rPr lang="he-IL" dirty="0" smtClean="0"/>
                <a:t>חיידק </a:t>
              </a:r>
              <a:r>
                <a:rPr lang="he-IL" i="1" dirty="0" smtClean="0"/>
                <a:t>בצילוס</a:t>
              </a:r>
              <a:endParaRPr lang="he-IL" i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54346" y="4800600"/>
            <a:ext cx="2202104" cy="1752600"/>
            <a:chOff x="154346" y="4495800"/>
            <a:chExt cx="2202104" cy="1752600"/>
          </a:xfrm>
        </p:grpSpPr>
        <p:pic>
          <p:nvPicPr>
            <p:cNvPr id="3074" name="Picture 2" descr="Drosophila melanogaster - side (aka)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4495800"/>
              <a:ext cx="2160000" cy="1674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685800" y="5879068"/>
              <a:ext cx="16706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i="1" dirty="0" smtClean="0"/>
                <a:t>תסיסנית </a:t>
              </a:r>
              <a:r>
                <a:rPr lang="he-IL" i="1" dirty="0"/>
                <a:t>המחקר</a:t>
              </a:r>
              <a:endParaRPr lang="he-IL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403569" y="223696"/>
            <a:ext cx="1921281" cy="1687637"/>
            <a:chOff x="2572675" y="2590800"/>
            <a:chExt cx="1921281" cy="1687637"/>
          </a:xfrm>
        </p:grpSpPr>
        <p:pic>
          <p:nvPicPr>
            <p:cNvPr id="3076" name="Picture 4" descr="http://upload.wikimedia.org/wikipedia/commons/thumb/6/6a/CelegansGoldsteinLabUNC.jpg/200px-CelegansGoldsteinLabUNC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8956" y="2659186"/>
              <a:ext cx="1905000" cy="1619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2572675" y="2590800"/>
              <a:ext cx="856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/>
                <a:t>נמטודה</a:t>
              </a:r>
              <a:endParaRPr lang="he-IL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838450" y="4838700"/>
            <a:ext cx="2571750" cy="1790700"/>
            <a:chOff x="2623369" y="4533900"/>
            <a:chExt cx="2571750" cy="1790700"/>
          </a:xfrm>
        </p:grpSpPr>
        <p:pic>
          <p:nvPicPr>
            <p:cNvPr id="3078" name="Picture 6" descr="http://upload.wikimedia.org/wikipedia/commons/thumb/0/0a/TB_Culture.jpg/270px-TB_Culture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369" y="4533900"/>
              <a:ext cx="2571750" cy="17145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3285442" y="5955268"/>
              <a:ext cx="15151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he-IL" dirty="0" smtClean="0">
                  <a:solidFill>
                    <a:schemeClr val="bg1"/>
                  </a:solidFill>
                </a:rPr>
                <a:t>חיידק השחפת</a:t>
              </a:r>
              <a:endParaRPr lang="he-IL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43600" y="2365524"/>
            <a:ext cx="2489844" cy="2017892"/>
            <a:chOff x="6477000" y="2641545"/>
            <a:chExt cx="2489844" cy="2017892"/>
          </a:xfrm>
        </p:grpSpPr>
        <p:pic>
          <p:nvPicPr>
            <p:cNvPr id="3080" name="Picture 8" descr="http://upload.wikimedia.org/wikipedia/commons/thumb/3/32/EscherichiaColi_NIAID.jpg/250px-EscherichiaColi_NIAID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2659186"/>
              <a:ext cx="2381250" cy="2000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7620000" y="2641545"/>
              <a:ext cx="13468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חיידק אי קולי</a:t>
              </a:r>
              <a:endParaRPr lang="he-IL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134100" y="4838700"/>
            <a:ext cx="2190750" cy="1674933"/>
            <a:chOff x="-2376846" y="3052406"/>
            <a:chExt cx="2190750" cy="1674933"/>
          </a:xfrm>
        </p:grpSpPr>
        <p:pic>
          <p:nvPicPr>
            <p:cNvPr id="3082" name="Picture 10" descr="http://upload.wikimedia.org/wikipedia/commons/thumb/7/74/Listeria_monocytogenes_PHIL_2287_lores.jpg/230px-Listeria_monocytogenes_PHIL_2287_lores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78" b="21667"/>
            <a:stretch/>
          </p:blipFill>
          <p:spPr bwMode="auto">
            <a:xfrm>
              <a:off x="-2376846" y="3052406"/>
              <a:ext cx="2190750" cy="1636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-2372327" y="4358007"/>
              <a:ext cx="16337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he-IL" dirty="0"/>
                <a:t>חיידק </a:t>
              </a:r>
              <a:r>
                <a:rPr lang="he-IL" dirty="0" smtClean="0"/>
                <a:t>הליסטריה</a:t>
              </a:r>
              <a:endParaRPr lang="he-IL" dirty="0"/>
            </a:p>
          </p:txBody>
        </p:sp>
      </p:grpSp>
      <p:sp>
        <p:nvSpPr>
          <p:cNvPr id="23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DA39DD-F56F-4D5B-9830-607597A41E0F}" type="slidenum">
              <a:rPr lang="he-IL" smtClean="0"/>
              <a:pPr/>
              <a:t>28</a:t>
            </a:fld>
            <a:endParaRPr lang="he-IL" dirty="0"/>
          </a:p>
        </p:txBody>
      </p:sp>
      <p:grpSp>
        <p:nvGrpSpPr>
          <p:cNvPr id="25" name="Group 24"/>
          <p:cNvGrpSpPr/>
          <p:nvPr/>
        </p:nvGrpSpPr>
        <p:grpSpPr>
          <a:xfrm>
            <a:off x="2636675" y="2204896"/>
            <a:ext cx="2854567" cy="2214704"/>
            <a:chOff x="6100066" y="223696"/>
            <a:chExt cx="2854567" cy="2214704"/>
          </a:xfrm>
        </p:grpSpPr>
        <p:pic>
          <p:nvPicPr>
            <p:cNvPr id="3084" name="Picture 12" descr="natural alternative cancer treatments therapy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066" y="223696"/>
              <a:ext cx="2758184" cy="2206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/>
            <p:cNvSpPr/>
            <p:nvPr/>
          </p:nvSpPr>
          <p:spPr>
            <a:xfrm>
              <a:off x="7501991" y="2069068"/>
              <a:ext cx="14526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תא סרטן השד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574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23"/>
    </mc:Choice>
    <mc:Fallback xmlns="">
      <p:transition spd="slow" advTm="21123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 smtClean="0"/>
              <a:t>האבולוציה של מוטציה מושרית עקה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9220" cy="1981200"/>
          </a:xfrm>
        </p:spPr>
        <p:txBody>
          <a:bodyPr>
            <a:noAutofit/>
          </a:bodyPr>
          <a:lstStyle/>
          <a:p>
            <a:pPr algn="r"/>
            <a:r>
              <a:rPr lang="he-IL" sz="2800" dirty="0" smtClean="0">
                <a:solidFill>
                  <a:schemeClr val="tx2"/>
                </a:solidFill>
              </a:rPr>
              <a:t>השערת האפס: </a:t>
            </a:r>
            <a:r>
              <a:rPr lang="he-IL" sz="2800" dirty="0" smtClean="0"/>
              <a:t>מוטציה היא תוצר לוואי של עקה</a:t>
            </a:r>
            <a:endParaRPr lang="en-US" sz="2800" dirty="0" smtClean="0"/>
          </a:p>
          <a:p>
            <a:pPr algn="r"/>
            <a:r>
              <a:rPr lang="he-IL" sz="2800" dirty="0" smtClean="0">
                <a:solidFill>
                  <a:schemeClr val="tx2"/>
                </a:solidFill>
              </a:rPr>
              <a:t>השערה אלטרנטיבית לא-אדפטיביות</a:t>
            </a:r>
            <a:r>
              <a:rPr lang="en-US" sz="2800" dirty="0">
                <a:solidFill>
                  <a:schemeClr val="tx2"/>
                </a:solidFill>
              </a:rPr>
              <a:t>:</a:t>
            </a:r>
          </a:p>
          <a:p>
            <a:pPr marL="457200" lvl="1" indent="0" algn="r">
              <a:buNone/>
            </a:pPr>
            <a:r>
              <a:rPr lang="he-IL" dirty="0" smtClean="0"/>
              <a:t>מחיר שכפול דנא בנאמנות גבוהה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29</a:t>
            </a:fld>
            <a:endParaRPr lang="he-IL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46856" y="3942928"/>
            <a:ext cx="5349280" cy="2582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he-IL" b="1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276600" y="3581400"/>
            <a:ext cx="5534692" cy="2514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2800" dirty="0" smtClean="0">
                <a:solidFill>
                  <a:schemeClr val="tx2"/>
                </a:solidFill>
              </a:rPr>
              <a:t>ההשערה האדפיטיבית</a:t>
            </a:r>
            <a:r>
              <a:rPr lang="en-US" sz="2800" dirty="0" smtClean="0"/>
              <a:t>:</a:t>
            </a:r>
          </a:p>
          <a:p>
            <a:pPr marL="457200" lvl="1" indent="0">
              <a:buNone/>
            </a:pPr>
            <a:r>
              <a:rPr lang="he-IL" dirty="0" smtClean="0"/>
              <a:t>מוטציה מושרית עקה מתפתחת כי היא מאפשר לפרטים ואוכלוסיות להתאים במהירות לסביבות חדשות</a:t>
            </a:r>
            <a:endParaRPr lang="he-IL" dirty="0"/>
          </a:p>
        </p:txBody>
      </p:sp>
      <p:pic>
        <p:nvPicPr>
          <p:cNvPr id="10" name="Picture 3" descr="D:\My Documents\yoavram\sim\presentation\EscherichiaColi_NIAI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967987"/>
            <a:ext cx="3255883" cy="273761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514600" y="3957935"/>
            <a:ext cx="1018769" cy="461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he-IL" sz="2400" i="1" dirty="0" smtClean="0">
                <a:solidFill>
                  <a:schemeClr val="bg1"/>
                </a:solidFill>
              </a:rPr>
              <a:t>אי קולי</a:t>
            </a:r>
            <a:endParaRPr lang="he-I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01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e-IL" dirty="0"/>
              <a:t>גנטיקה של אוכלוסיות </a:t>
            </a:r>
            <a:r>
              <a:rPr lang="en-US" dirty="0"/>
              <a:t>Population Genetics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b="1" dirty="0" smtClean="0"/>
              <a:t>אבולוציה מתמטית, חישובית ותיאורטית</a:t>
            </a:r>
          </a:p>
          <a:p>
            <a:pPr marL="0" indent="0">
              <a:buNone/>
            </a:pPr>
            <a:r>
              <a:rPr lang="he-IL" dirty="0" smtClean="0"/>
              <a:t>תורת ההסתברות</a:t>
            </a:r>
          </a:p>
          <a:p>
            <a:pPr marL="0" indent="0">
              <a:buNone/>
            </a:pPr>
            <a:r>
              <a:rPr lang="he-IL" dirty="0" smtClean="0"/>
              <a:t>תורת המשחקים</a:t>
            </a:r>
          </a:p>
          <a:p>
            <a:pPr marL="0" indent="0">
              <a:buNone/>
            </a:pPr>
            <a:r>
              <a:rPr lang="he-IL" dirty="0" smtClean="0"/>
              <a:t>מערכות דינאמיות</a:t>
            </a:r>
          </a:p>
          <a:p>
            <a:pPr marL="0" indent="0">
              <a:buNone/>
            </a:pPr>
            <a:r>
              <a:rPr lang="he-IL" dirty="0" smtClean="0"/>
              <a:t>מערכות סטוכסטיות</a:t>
            </a:r>
          </a:p>
          <a:p>
            <a:pPr marL="0" indent="0">
              <a:buNone/>
            </a:pPr>
            <a:r>
              <a:rPr lang="he-IL" dirty="0" smtClean="0"/>
              <a:t>סימולציות מחשב</a:t>
            </a:r>
          </a:p>
          <a:p>
            <a:pPr marL="0" indent="0">
              <a:buNone/>
            </a:pPr>
            <a:r>
              <a:rPr lang="he-IL" dirty="0" smtClean="0"/>
              <a:t>סטטיסטיקה</a:t>
            </a:r>
            <a:endParaRPr lang="he-I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 descr="Usel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7" y="2285906"/>
            <a:ext cx="5163403" cy="457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8197" y="6488668"/>
            <a:ext cx="138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xkcd.com/55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4057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33400" y="609600"/>
            <a:ext cx="8229600" cy="6116400"/>
            <a:chOff x="2158339" y="16313849"/>
            <a:chExt cx="8229600" cy="6116400"/>
          </a:xfrm>
        </p:grpSpPr>
        <p:grpSp>
          <p:nvGrpSpPr>
            <p:cNvPr id="6" name="Group 5"/>
            <p:cNvGrpSpPr/>
            <p:nvPr/>
          </p:nvGrpSpPr>
          <p:grpSpPr>
            <a:xfrm>
              <a:off x="6888739" y="19438049"/>
              <a:ext cx="3499200" cy="2992200"/>
              <a:chOff x="8811464" y="16449901"/>
              <a:chExt cx="3499200" cy="2992200"/>
            </a:xfrm>
          </p:grpSpPr>
          <p:pic>
            <p:nvPicPr>
              <p:cNvPr id="13" name="Picture 5" descr="C:\Documents and Settings\user\Desktop\poster\01d.jp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13" t="23622" r="18128" b="7376"/>
              <a:stretch/>
            </p:blipFill>
            <p:spPr bwMode="auto">
              <a:xfrm>
                <a:off x="8811464" y="16526101"/>
                <a:ext cx="3499200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8813703" y="16449901"/>
                <a:ext cx="20491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/>
                  <a:t>קצב מושרה עקה</a:t>
                </a:r>
                <a:endParaRPr lang="en-US" u="sng" dirty="0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4139539" y="16313849"/>
              <a:ext cx="3933624" cy="2959267"/>
              <a:chOff x="4522352" y="16491645"/>
              <a:chExt cx="3933624" cy="2959267"/>
            </a:xfrm>
          </p:grpSpPr>
          <p:pic>
            <p:nvPicPr>
              <p:cNvPr id="11" name="Picture 3" descr="C:\Documents and Settings\user\Desktop\poster\02d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268" t="24444" r="15255" b="7213"/>
              <a:stretch/>
            </p:blipFill>
            <p:spPr bwMode="auto">
              <a:xfrm>
                <a:off x="4532631" y="16534912"/>
                <a:ext cx="3923345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4522352" y="16491645"/>
                <a:ext cx="1180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/>
                  <a:t>קצב נמוך</a:t>
                </a:r>
                <a:endParaRPr lang="en-US" u="sng" dirty="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2158339" y="19438049"/>
              <a:ext cx="3248526" cy="2974606"/>
              <a:chOff x="1028700" y="16476306"/>
              <a:chExt cx="3248526" cy="2974606"/>
            </a:xfrm>
          </p:grpSpPr>
          <p:pic>
            <p:nvPicPr>
              <p:cNvPr id="9" name="Picture 4" descr="C:\Documents and Settings\user\Desktop\poster\03d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90" t="23741" r="21431" b="6084"/>
              <a:stretch/>
            </p:blipFill>
            <p:spPr bwMode="auto">
              <a:xfrm>
                <a:off x="1028700" y="16534912"/>
                <a:ext cx="3248526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028700" y="16476306"/>
                <a:ext cx="1180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/>
                  <a:t>קצב גבוה</a:t>
                </a:r>
                <a:endParaRPr lang="en-US" u="sng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304800"/>
            <a:ext cx="8229600" cy="1143000"/>
          </a:xfrm>
        </p:spPr>
        <p:txBody>
          <a:bodyPr/>
          <a:lstStyle/>
          <a:p>
            <a:r>
              <a:rPr lang="he-IL" dirty="0" smtClean="0"/>
              <a:t>ההשערה האדפטיבית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181600" y="3733800"/>
            <a:ext cx="3657600" cy="312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Rectangle 15"/>
          <p:cNvSpPr/>
          <p:nvPr/>
        </p:nvSpPr>
        <p:spPr>
          <a:xfrm>
            <a:off x="381000" y="3721267"/>
            <a:ext cx="3657600" cy="3289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145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takemydough.com/wp-content/uploads/2012/04/ecosphe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7604" r="43329" b="4934"/>
          <a:stretch/>
        </p:blipFill>
        <p:spPr bwMode="auto">
          <a:xfrm>
            <a:off x="7467600" y="0"/>
            <a:ext cx="1676400" cy="17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	סביבות קבועות – מודל מתמטי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he-IL" dirty="0" smtClean="0"/>
                  <a:t>הפתרון הכללי של מערכת המשוואות של הכשירות בשיווי משקל בין מוטציה וברירה טבעית: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𝑠𝑖𝑔𝑛</m:t>
                      </m:r>
                      <m:r>
                        <a:rPr lang="en-US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 algn="ctr">
                  <a:buNone/>
                </a:pPr>
                <a:endParaRPr lang="he-IL" b="1" dirty="0" smtClean="0"/>
              </a:p>
              <a:p>
                <a:pPr marL="0" indent="0" algn="ctr">
                  <a:buNone/>
                </a:pPr>
                <a:r>
                  <a:rPr lang="he-IL" sz="3600" b="1" dirty="0" smtClean="0"/>
                  <a:t>"הגברת קצב המוטציה של פרטים עם כשירות מתחת לממוצע מגדילה את הכשירות הממוצעת באוכלוסיה"</a:t>
                </a:r>
                <a:endParaRPr lang="he-IL" sz="36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1752" r="-1852" b="-269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3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95600" y="6334780"/>
            <a:ext cx="35814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הגברת קצב המוטציה</a:t>
            </a:r>
            <a:endParaRPr lang="he-IL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סביבות קבועות – קצב מוטציה קבוע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2050" name="Picture 2" descr="D:\projects\sim\figures\evolution\yoavram_f1_8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3336"/>
          <a:stretch/>
        </p:blipFill>
        <p:spPr bwMode="auto">
          <a:xfrm>
            <a:off x="838200" y="1110456"/>
            <a:ext cx="7313612" cy="536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38200" y="1295400"/>
            <a:ext cx="228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TextBox 7"/>
          <p:cNvSpPr txBox="1"/>
          <p:nvPr/>
        </p:nvSpPr>
        <p:spPr>
          <a:xfrm>
            <a:off x="603647" y="1447800"/>
            <a:ext cx="615553" cy="4524315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he-IL" sz="2800" dirty="0" smtClean="0"/>
              <a:t>שינוי בכשירות הממוצעת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354632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895600" y="6334780"/>
            <a:ext cx="35814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הגברת קצב המוטציה</a:t>
            </a:r>
            <a:endParaRPr lang="he-IL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סביבות קבועות – קצב מוטציה מושרה עקה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2050" name="Picture 2" descr="D:\projects\sim\figures\evolution\yoavram_f1_8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" b="54222"/>
          <a:stretch/>
        </p:blipFill>
        <p:spPr bwMode="auto">
          <a:xfrm>
            <a:off x="838200" y="1219200"/>
            <a:ext cx="7313612" cy="522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38200" y="1371600"/>
            <a:ext cx="228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603647" y="1447800"/>
            <a:ext cx="615553" cy="4524315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he-IL" sz="2800" dirty="0" smtClean="0"/>
              <a:t>שינוי בכשירות הממוצעת</a:t>
            </a:r>
            <a:endParaRPr lang="he-IL" sz="2800" dirty="0"/>
          </a:p>
        </p:txBody>
      </p:sp>
      <p:sp>
        <p:nvSpPr>
          <p:cNvPr id="5" name="Right Triangle 4"/>
          <p:cNvSpPr/>
          <p:nvPr/>
        </p:nvSpPr>
        <p:spPr>
          <a:xfrm flipH="1">
            <a:off x="1600200" y="2057401"/>
            <a:ext cx="6324600" cy="3852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Rectangle 5"/>
          <p:cNvSpPr/>
          <p:nvPr/>
        </p:nvSpPr>
        <p:spPr>
          <a:xfrm>
            <a:off x="7239000" y="1371600"/>
            <a:ext cx="684000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TextBox 6"/>
          <p:cNvSpPr txBox="1"/>
          <p:nvPr/>
        </p:nvSpPr>
        <p:spPr>
          <a:xfrm>
            <a:off x="4648200" y="2209800"/>
            <a:ext cx="13716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 smtClean="0"/>
              <a:t>עם מוטציות חיוביות</a:t>
            </a:r>
            <a:endParaRPr lang="he-IL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3200400" y="5574268"/>
            <a:ext cx="32004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 smtClean="0"/>
              <a:t>ללא מוטציות חיוביות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324483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Cambia </a:t>
            </a:r>
            <a:r>
              <a:rPr lang="en-US" dirty="0" err="1" smtClean="0"/>
              <a:t>todo</a:t>
            </a:r>
            <a:r>
              <a:rPr lang="en-US" dirty="0" smtClean="0"/>
              <a:t> cambia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3074" name="Picture 2" descr="http://fc06.deviantart.net/fs51/i/2009/300/2/4/Mercedes_Sosa_by_COV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27" y="1295400"/>
            <a:ext cx="3140549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5867400"/>
            <a:ext cx="366397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b="1" dirty="0" smtClean="0"/>
              <a:t>מרסדס סוסה</a:t>
            </a:r>
            <a:r>
              <a:rPr lang="he-IL" dirty="0" smtClean="0"/>
              <a:t>, 1935-2009, זמרת ארגנטינאית </a:t>
            </a:r>
            <a:endParaRPr lang="he-IL" dirty="0"/>
          </a:p>
        </p:txBody>
      </p:sp>
      <p:pic>
        <p:nvPicPr>
          <p:cNvPr id="3075" name="Picture 3" descr="D:\projects\sim\presentation\helena-bonham-carter-as-the-red-quee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295400"/>
            <a:ext cx="2918919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800600" y="5867400"/>
            <a:ext cx="3663974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b="1" dirty="0" smtClean="0"/>
              <a:t>המלכה האדומה</a:t>
            </a:r>
            <a:r>
              <a:rPr lang="he-IL" dirty="0" smtClean="0"/>
              <a:t>, מתוך "מבעד למראה ומה אליס מצאה שם" / לואיס קרול, 1871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9542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סביבות משתנות - סימולציות מחשב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905000" y="1467702"/>
            <a:ext cx="5708437" cy="4856898"/>
            <a:chOff x="-145837" y="1295400"/>
            <a:chExt cx="5708437" cy="4856898"/>
          </a:xfrm>
        </p:grpSpPr>
        <p:sp>
          <p:nvSpPr>
            <p:cNvPr id="13" name="Snip Diagonal Corner Rectangle 12"/>
            <p:cNvSpPr/>
            <p:nvPr/>
          </p:nvSpPr>
          <p:spPr>
            <a:xfrm>
              <a:off x="152400" y="1295400"/>
              <a:ext cx="5181600" cy="4856898"/>
            </a:xfrm>
            <a:prstGeom prst="snip2DiagRect">
              <a:avLst/>
            </a:prstGeom>
            <a:solidFill>
              <a:srgbClr val="92D050">
                <a:alpha val="75000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10" name="Diagram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38616157"/>
                </p:ext>
              </p:extLst>
            </p:nvPr>
          </p:nvGraphicFramePr>
          <p:xfrm>
            <a:off x="-145837" y="1434998"/>
            <a:ext cx="5708437" cy="450087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7188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6442"/>
          <a:stretch/>
        </p:blipFill>
        <p:spPr bwMode="auto">
          <a:xfrm>
            <a:off x="849530" y="1052736"/>
            <a:ext cx="7482200" cy="5512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75830" y="61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he-IL" dirty="0" smtClean="0"/>
              <a:t>קצב מוטציה מושרה עקה מנצח קצב קבוע </a:t>
            </a:r>
            <a:endParaRPr lang="en-US" sz="1800" dirty="0" smtClean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3330" y="586864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0.05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8BCF-14A6-43A9-AA70-BAEC11B3F76D}" type="slidenum">
              <a:rPr lang="en-US" smtClean="0"/>
              <a:t>36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49530" y="3068960"/>
            <a:ext cx="266086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-25537" y="3369186"/>
            <a:ext cx="1573201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b="1" dirty="0" smtClean="0"/>
              <a:t>שכיחות מוטציה מושרת עקה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527191" y="1196752"/>
            <a:ext cx="157320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800" dirty="0" smtClean="0">
                <a:solidFill>
                  <a:schemeClr val="tx2"/>
                </a:solidFill>
              </a:rPr>
              <a:t>נצחונות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80199" y="5877580"/>
            <a:ext cx="157320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800" dirty="0" smtClean="0">
                <a:solidFill>
                  <a:srgbClr val="C00000"/>
                </a:solidFill>
              </a:rPr>
              <a:t>הפסדים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62400" y="6488668"/>
            <a:ext cx="157320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b="1" dirty="0" smtClean="0"/>
              <a:t>דורות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1220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709"/>
    </mc:Choice>
    <mc:Fallback xmlns="">
      <p:transition spd="slow" advTm="79709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סיכום:</a:t>
            </a:r>
            <a:r>
              <a:rPr lang="en-US" dirty="0" smtClean="0"/>
              <a:t> </a:t>
            </a:r>
            <a:r>
              <a:rPr lang="he-IL" dirty="0" smtClean="0"/>
              <a:t>הגורמים האבולוציוניים</a:t>
            </a:r>
            <a:endParaRPr lang="he-IL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/>
            <a:r>
              <a:rPr lang="he-IL" dirty="0" smtClean="0"/>
              <a:t>קצב </a:t>
            </a:r>
            <a:r>
              <a:rPr lang="he-IL" b="1" dirty="0" smtClean="0">
                <a:solidFill>
                  <a:srgbClr val="92D050"/>
                </a:solidFill>
              </a:rPr>
              <a:t>מוטציה</a:t>
            </a:r>
            <a:r>
              <a:rPr lang="he-IL" dirty="0" smtClean="0"/>
              <a:t> מושרה עקה </a:t>
            </a:r>
            <a:r>
              <a:rPr lang="he-IL" b="1" dirty="0" smtClean="0"/>
              <a:t>מועדף</a:t>
            </a:r>
            <a:r>
              <a:rPr lang="he-IL" dirty="0" smtClean="0"/>
              <a:t> על פני קצב קבוע ע"י </a:t>
            </a:r>
            <a:r>
              <a:rPr lang="he-IL" b="1" dirty="0" smtClean="0">
                <a:solidFill>
                  <a:schemeClr val="accent1"/>
                </a:solidFill>
              </a:rPr>
              <a:t>הברירה הטבעית</a:t>
            </a:r>
          </a:p>
          <a:p>
            <a:pPr algn="r"/>
            <a:r>
              <a:rPr lang="he-IL" dirty="0" smtClean="0"/>
              <a:t>גם בסביבות קבועות וגם בסביבות משתנות</a:t>
            </a:r>
          </a:p>
          <a:p>
            <a:pPr algn="r"/>
            <a:r>
              <a:rPr lang="he-IL" dirty="0" smtClean="0"/>
              <a:t>בגלל ההשפעה על ה</a:t>
            </a:r>
            <a:r>
              <a:rPr lang="he-IL" b="1" dirty="0" smtClean="0"/>
              <a:t>יכולת לעבור התאמה לסביבה – </a:t>
            </a:r>
            <a:r>
              <a:rPr lang="en-US" b="1" dirty="0" smtClean="0"/>
              <a:t>evolvability</a:t>
            </a:r>
          </a:p>
          <a:p>
            <a:pPr algn="r"/>
            <a:r>
              <a:rPr lang="he-IL" b="1" dirty="0" smtClean="0">
                <a:solidFill>
                  <a:srgbClr val="00B050"/>
                </a:solidFill>
              </a:rPr>
              <a:t>תמיכה בהשערה האדפטיבית</a:t>
            </a:r>
            <a:endParaRPr lang="en-US" b="1" dirty="0">
              <a:solidFill>
                <a:srgbClr val="00B050"/>
              </a:solidFill>
            </a:endParaRPr>
          </a:p>
          <a:p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4098" name="Picture 2" descr="https://www.augustaendoscopy.com/wp-content/uploads/2011/06/RT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221838"/>
            <a:ext cx="3124200" cy="250425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76200" y="4114800"/>
            <a:ext cx="2414155" cy="461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he-IL" sz="2400" i="1" dirty="0" smtClean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הליקובקטר פילורי</a:t>
            </a:r>
            <a:endParaRPr lang="he-IL" sz="2400" i="1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0067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dirty="0" smtClean="0"/>
              <a:t>אבולוציה ע"פ גנטיקה של אוכלוסיות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 smtClean="0"/>
              <a:t>שינוי בשכיחות תכונות שעוברות בהורשה בתהליך רב-דורי</a:t>
            </a:r>
          </a:p>
          <a:p>
            <a:r>
              <a:rPr lang="he-IL" dirty="0" smtClean="0"/>
              <a:t>הכוחות המרכזיים:</a:t>
            </a:r>
          </a:p>
          <a:p>
            <a:pPr lvl="1"/>
            <a:r>
              <a:rPr lang="he-IL" sz="3600" b="1" dirty="0" smtClean="0">
                <a:solidFill>
                  <a:schemeClr val="accent1"/>
                </a:solidFill>
              </a:rPr>
              <a:t>ברירה </a:t>
            </a:r>
            <a:r>
              <a:rPr lang="en-US" sz="3600" dirty="0" smtClean="0"/>
              <a:t>selection</a:t>
            </a:r>
            <a:endParaRPr lang="he-IL" sz="3600" dirty="0" smtClean="0"/>
          </a:p>
          <a:p>
            <a:pPr lvl="1"/>
            <a:r>
              <a:rPr lang="he-IL" sz="3600" b="1" dirty="0" smtClean="0">
                <a:solidFill>
                  <a:schemeClr val="accent3"/>
                </a:solidFill>
              </a:rPr>
              <a:t>מוטציה</a:t>
            </a:r>
            <a:r>
              <a:rPr lang="he-IL" sz="3600" dirty="0" smtClean="0">
                <a:solidFill>
                  <a:schemeClr val="accent3"/>
                </a:solidFill>
              </a:rPr>
              <a:t> </a:t>
            </a:r>
            <a:r>
              <a:rPr lang="en-US" sz="3600" dirty="0" smtClean="0"/>
              <a:t>mutation</a:t>
            </a:r>
          </a:p>
          <a:p>
            <a:pPr lvl="1"/>
            <a:r>
              <a:rPr lang="he-IL" sz="3600" dirty="0" smtClean="0"/>
              <a:t>רבייה מינית </a:t>
            </a:r>
            <a:r>
              <a:rPr lang="en-US" sz="3600" dirty="0" smtClean="0"/>
              <a:t>sexual reproduction</a:t>
            </a:r>
            <a:endParaRPr lang="he-IL" sz="3600" dirty="0" smtClean="0"/>
          </a:p>
          <a:p>
            <a:pPr lvl="1"/>
            <a:r>
              <a:rPr lang="he-IL" sz="3600" dirty="0" smtClean="0"/>
              <a:t>סחיפה אקראית </a:t>
            </a:r>
            <a:r>
              <a:rPr lang="en-US" sz="3600" dirty="0" smtClean="0"/>
              <a:t>random drift</a:t>
            </a:r>
            <a:endParaRPr lang="he-IL" sz="3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9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he-IL" dirty="0" smtClean="0"/>
              <a:t>אבולוציה</a:t>
            </a:r>
            <a:endParaRPr lang="he-IL" b="1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628800"/>
            <a:ext cx="6288944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72000" y="623731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atin typeface="Open Sans" panose="020B0606030504020204" pitchFamily="34" charset="0"/>
              </a:rPr>
              <a:t>University of California Museum of Paleontology's </a:t>
            </a:r>
            <a:r>
              <a:rPr lang="en-US" dirty="0" smtClean="0">
                <a:latin typeface="Open Sans" panose="020B0606030504020204" pitchFamily="34" charset="0"/>
                <a:hlinkClick r:id="rId3"/>
              </a:rPr>
              <a:t>Understanding Evolution</a:t>
            </a:r>
            <a:endParaRPr lang="he-IL" dirty="0">
              <a:latin typeface="Open Sans" panose="020B0606030504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5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0498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he-IL" dirty="0" smtClean="0"/>
              <a:t>אבולוציה ע"י ברירה טבעית</a:t>
            </a:r>
            <a:endParaRPr lang="he-IL" dirty="0"/>
          </a:p>
        </p:txBody>
      </p:sp>
      <p:pic>
        <p:nvPicPr>
          <p:cNvPr id="20" name="Picture 2" descr="Differential reproduction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62392" y="1341048"/>
            <a:ext cx="3738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olor variation in these beet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eredity of the traits of the beetles who surv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482" y="4149360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Eventually, the advantageous trait dominat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10" y="4077072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>
            <a:off x="2987824" y="2492896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372336" y="3717032"/>
            <a:ext cx="468000" cy="61200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4860032" y="5301208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3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he-IL" dirty="0"/>
              <a:t>כיצד נוצרת השונות הגנטית?</a:t>
            </a:r>
            <a:endParaRPr lang="he-IL" dirty="0"/>
          </a:p>
        </p:txBody>
      </p:sp>
      <p:pic>
        <p:nvPicPr>
          <p:cNvPr id="20" name="Picture 2" descr="Differential reproduction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62392" y="1341048"/>
            <a:ext cx="3738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olor variation in these beet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eredity of the traits of the beetles who surv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482" y="4149360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Eventually, the advantageous trait dominat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10" y="4077072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>
            <a:off x="2987824" y="2492896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372336" y="3717032"/>
            <a:ext cx="468000" cy="61200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4860032" y="5301208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08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מוטציה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 smtClean="0"/>
              <a:t>"מוטציות...מספקות את חומר הגלם לאבולוציה" – דובז'נסקי, גנטיקה ומוצא המינים 1937</a:t>
            </a:r>
          </a:p>
          <a:p>
            <a:r>
              <a:rPr lang="he-IL" dirty="0" smtClean="0"/>
              <a:t>"מוטציות הן המקור הבסיסי לשונות שעליה פועלת הברירה הטבעית" – לינץ', 2007</a:t>
            </a:r>
            <a:endParaRPr lang="he-IL" dirty="0"/>
          </a:p>
          <a:p>
            <a:r>
              <a:rPr lang="he-IL" dirty="0" smtClean="0"/>
              <a:t>בעברית - </a:t>
            </a:r>
            <a:r>
              <a:rPr lang="he-IL" i="1" dirty="0" smtClean="0"/>
              <a:t>תשנית</a:t>
            </a:r>
            <a:endParaRPr lang="he-IL" i="1" dirty="0"/>
          </a:p>
        </p:txBody>
      </p:sp>
      <p:pic>
        <p:nvPicPr>
          <p:cNvPr id="5" name="Picture 2" descr="D:\projects\sim\presentation\d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89759"/>
            <a:ext cx="47625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05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he-IL" dirty="0" smtClean="0"/>
              <a:t>מוטציה: </a:t>
            </a:r>
            <a:r>
              <a:rPr lang="he-IL" dirty="0" smtClean="0"/>
              <a:t>חיפושיות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r>
              <a:rPr lang="he-IL" sz="3600" dirty="0" smtClean="0"/>
              <a:t>הורים ירוקים -</a:t>
            </a:r>
            <a:endParaRPr lang="en-US" sz="3600" dirty="0" smtClean="0"/>
          </a:p>
          <a:p>
            <a:pPr marL="0" indent="0" algn="r">
              <a:buNone/>
            </a:pPr>
            <a:r>
              <a:rPr lang="en-US" sz="3600" dirty="0" smtClean="0"/>
              <a:t>CGTCGACGTGCA</a:t>
            </a:r>
            <a:r>
              <a:rPr lang="en-US" sz="3600" b="1" dirty="0" smtClean="0">
                <a:solidFill>
                  <a:srgbClr val="00B050"/>
                </a:solidFill>
              </a:rPr>
              <a:t>A</a:t>
            </a:r>
            <a:r>
              <a:rPr lang="en-US" sz="3600" dirty="0" smtClean="0"/>
              <a:t>ATTTGGGCTGGCA</a:t>
            </a:r>
          </a:p>
          <a:p>
            <a:pPr marL="0" indent="0" algn="r">
              <a:buNone/>
            </a:pPr>
            <a:r>
              <a:rPr lang="he-IL" sz="3600" dirty="0" smtClean="0"/>
              <a:t>צאצא חום - </a:t>
            </a:r>
            <a:endParaRPr lang="en-US" sz="3600" dirty="0" smtClean="0"/>
          </a:p>
          <a:p>
            <a:pPr marL="0" indent="0" algn="r">
              <a:buNone/>
            </a:pPr>
            <a:r>
              <a:rPr lang="en-US" sz="3600" dirty="0" smtClean="0"/>
              <a:t>CGTCGACGTGCA</a:t>
            </a:r>
            <a:r>
              <a:rPr lang="en-US" sz="3600" b="1" dirty="0" smtClean="0">
                <a:solidFill>
                  <a:schemeClr val="accent2"/>
                </a:solidFill>
              </a:rPr>
              <a:t>T</a:t>
            </a:r>
            <a:r>
              <a:rPr lang="en-US" sz="3600" dirty="0" smtClean="0"/>
              <a:t>ATTTGGGCTGGCA</a:t>
            </a:r>
            <a:endParaRPr lang="he-IL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9D8E-8012-4A08-859B-0192BD58A9C6}" type="slidenum">
              <a:rPr lang="he-IL" smtClean="0"/>
              <a:t>9</a:t>
            </a:fld>
            <a:endParaRPr lang="he-IL"/>
          </a:p>
        </p:txBody>
      </p:sp>
      <p:pic>
        <p:nvPicPr>
          <p:cNvPr id="4098" name="Picture 2" descr="Mu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077072"/>
            <a:ext cx="2634771" cy="260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96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ran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orange</Template>
  <TotalTime>3053</TotalTime>
  <Words>940</Words>
  <Application>Microsoft Office PowerPoint</Application>
  <PresentationFormat>On-screen Show (4:3)</PresentationFormat>
  <Paragraphs>224</Paragraphs>
  <Slides>37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orange</vt:lpstr>
      <vt:lpstr>אבולוציה ומוטציה בעתות עקה</vt:lpstr>
      <vt:lpstr>ביולוגיה ומתמטיקה</vt:lpstr>
      <vt:lpstr>גנטיקה של אוכלוסיות Population Genetics</vt:lpstr>
      <vt:lpstr>אבולוציה ע"פ גנטיקה של אוכלוסיות</vt:lpstr>
      <vt:lpstr>אבולוציה</vt:lpstr>
      <vt:lpstr>אבולוציה ע"י ברירה טבעית</vt:lpstr>
      <vt:lpstr>כיצד נוצרת השונות הגנטית?</vt:lpstr>
      <vt:lpstr>מוטציה</vt:lpstr>
      <vt:lpstr>מוטציה: חיפושיות</vt:lpstr>
      <vt:lpstr>מוטציה: אנמיה חרמשית</vt:lpstr>
      <vt:lpstr>הטוב הרע והניטרלי</vt:lpstr>
      <vt:lpstr>הטוב הרע והניטרלי</vt:lpstr>
      <vt:lpstr>הטוב הרע והניטרלי</vt:lpstr>
      <vt:lpstr>אבולוציה בסביבה קבועה</vt:lpstr>
      <vt:lpstr>אבולוציה סביבות קבועות</vt:lpstr>
      <vt:lpstr>מודל מתמטי פשוט</vt:lpstr>
      <vt:lpstr>מציאת שיווי משקל</vt:lpstr>
      <vt:lpstr>כשירות ממוצעת בשיווי משקל</vt:lpstr>
      <vt:lpstr>שיווי משקל בין מוטציה לברירה הטבעית</vt:lpstr>
      <vt:lpstr>קצב המוטציה בסביבות קבועות</vt:lpstr>
      <vt:lpstr>אבולוציה בסביבה משתנה</vt:lpstr>
      <vt:lpstr>אתגרים לחיידקים</vt:lpstr>
      <vt:lpstr>כשהחיים נותנים לך לימונים</vt:lpstr>
      <vt:lpstr>שונות בקצב המוטציה</vt:lpstr>
      <vt:lpstr>שונות בקצב המוטציה</vt:lpstr>
      <vt:lpstr>שונות בקצב המוטציה</vt:lpstr>
      <vt:lpstr>מוטציה מושרית עקה</vt:lpstr>
      <vt:lpstr>PowerPoint Presentation</vt:lpstr>
      <vt:lpstr>האבולוציה של מוטציה מושרית עקה</vt:lpstr>
      <vt:lpstr>ההשערה האדפטיבית</vt:lpstr>
      <vt:lpstr> סביבות קבועות – מודל מתמטי</vt:lpstr>
      <vt:lpstr>סביבות קבועות – קצב מוטציה קבוע</vt:lpstr>
      <vt:lpstr>סביבות קבועות – קצב מוטציה מושרה עקה</vt:lpstr>
      <vt:lpstr>Cambia todo cambia</vt:lpstr>
      <vt:lpstr>סביבות משתנות - סימולציות מחשב</vt:lpstr>
      <vt:lpstr>PowerPoint Presentation</vt:lpstr>
      <vt:lpstr>סיכום: הגורמים האבולוציוניים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אבולוציה ומוטציה בעתות עקה</dc:title>
  <dc:creator>yoavram</dc:creator>
  <cp:lastModifiedBy>Yoav Ram</cp:lastModifiedBy>
  <cp:revision>104</cp:revision>
  <dcterms:created xsi:type="dcterms:W3CDTF">2006-08-16T00:00:00Z</dcterms:created>
  <dcterms:modified xsi:type="dcterms:W3CDTF">2016-05-18T09:16:35Z</dcterms:modified>
</cp:coreProperties>
</file>